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sldIdLst>
    <p:sldId id="256" r:id="rId5"/>
    <p:sldId id="257" r:id="rId6"/>
    <p:sldId id="258" r:id="rId7"/>
    <p:sldId id="259" r:id="rId8"/>
    <p:sldId id="260" r:id="rId9"/>
    <p:sldId id="261" r:id="rId10"/>
    <p:sldId id="262" r:id="rId11"/>
    <p:sldId id="263" r:id="rId12"/>
    <p:sldId id="264" r:id="rId13"/>
    <p:sldId id="265" r:id="rId14"/>
    <p:sldId id="289" r:id="rId15"/>
    <p:sldId id="266" r:id="rId16"/>
    <p:sldId id="267" r:id="rId17"/>
    <p:sldId id="268" r:id="rId18"/>
    <p:sldId id="269" r:id="rId19"/>
    <p:sldId id="270" r:id="rId20"/>
    <p:sldId id="290" r:id="rId21"/>
    <p:sldId id="271" r:id="rId22"/>
    <p:sldId id="272" r:id="rId23"/>
    <p:sldId id="273" r:id="rId24"/>
    <p:sldId id="274" r:id="rId25"/>
    <p:sldId id="275" r:id="rId26"/>
    <p:sldId id="276" r:id="rId27"/>
    <p:sldId id="291" r:id="rId28"/>
    <p:sldId id="277" r:id="rId29"/>
    <p:sldId id="278" r:id="rId30"/>
    <p:sldId id="279" r:id="rId31"/>
    <p:sldId id="280" r:id="rId32"/>
    <p:sldId id="281" r:id="rId33"/>
    <p:sldId id="292" r:id="rId34"/>
    <p:sldId id="282" r:id="rId35"/>
    <p:sldId id="284" r:id="rId36"/>
    <p:sldId id="285" r:id="rId37"/>
    <p:sldId id="286" r:id="rId38"/>
    <p:sldId id="287" r:id="rId39"/>
    <p:sldId id="288" r:id="rId4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0" d="100"/>
          <a:sy n="130" d="100"/>
        </p:scale>
        <p:origin x="64"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 Rowand" userId="980853e1-024d-4f0a-91b0-f2d1c555b60a" providerId="ADAL" clId="{AD59973B-5B7E-4E8B-95EB-3D7083F1B26B}"/>
    <pc:docChg chg="undo custSel modSld">
      <pc:chgData name="Jon Rowand" userId="980853e1-024d-4f0a-91b0-f2d1c555b60a" providerId="ADAL" clId="{AD59973B-5B7E-4E8B-95EB-3D7083F1B26B}" dt="2026-10-07T14:41:35.934" v="47" actId="1035"/>
      <pc:docMkLst>
        <pc:docMk/>
      </pc:docMkLst>
      <pc:sldChg chg="addSp modSp mod">
        <pc:chgData name="Jon Rowand" userId="980853e1-024d-4f0a-91b0-f2d1c555b60a" providerId="ADAL" clId="{AD59973B-5B7E-4E8B-95EB-3D7083F1B26B}" dt="2026-10-07T14:41:35.934" v="47" actId="1035"/>
        <pc:sldMkLst>
          <pc:docMk/>
          <pc:sldMk cId="0" sldId="288"/>
        </pc:sldMkLst>
        <pc:spChg chg="mod">
          <ac:chgData name="Jon Rowand" userId="980853e1-024d-4f0a-91b0-f2d1c555b60a" providerId="ADAL" clId="{AD59973B-5B7E-4E8B-95EB-3D7083F1B26B}" dt="2026-10-07T14:41:35.934" v="47" actId="1035"/>
          <ac:spMkLst>
            <pc:docMk/>
            <pc:sldMk cId="0" sldId="288"/>
            <ac:spMk id="7" creationId="{00000000-0000-0000-0000-000000000000}"/>
          </ac:spMkLst>
        </pc:spChg>
        <pc:spChg chg="mod">
          <ac:chgData name="Jon Rowand" userId="980853e1-024d-4f0a-91b0-f2d1c555b60a" providerId="ADAL" clId="{AD59973B-5B7E-4E8B-95EB-3D7083F1B26B}" dt="2026-10-07T14:41:35.934" v="47" actId="1035"/>
          <ac:spMkLst>
            <pc:docMk/>
            <pc:sldMk cId="0" sldId="288"/>
            <ac:spMk id="9" creationId="{00000000-0000-0000-0000-000000000000}"/>
          </ac:spMkLst>
        </pc:spChg>
        <pc:spChg chg="mod">
          <ac:chgData name="Jon Rowand" userId="980853e1-024d-4f0a-91b0-f2d1c555b60a" providerId="ADAL" clId="{AD59973B-5B7E-4E8B-95EB-3D7083F1B26B}" dt="2026-10-07T14:41:35.934" v="47" actId="1035"/>
          <ac:spMkLst>
            <pc:docMk/>
            <pc:sldMk cId="0" sldId="288"/>
            <ac:spMk id="10" creationId="{00000000-0000-0000-0000-000000000000}"/>
          </ac:spMkLst>
        </pc:spChg>
        <pc:spChg chg="mod">
          <ac:chgData name="Jon Rowand" userId="980853e1-024d-4f0a-91b0-f2d1c555b60a" providerId="ADAL" clId="{AD59973B-5B7E-4E8B-95EB-3D7083F1B26B}" dt="2026-10-07T14:41:35.934" v="47" actId="1035"/>
          <ac:spMkLst>
            <pc:docMk/>
            <pc:sldMk cId="0" sldId="288"/>
            <ac:spMk id="11" creationId="{00000000-0000-0000-0000-000000000000}"/>
          </ac:spMkLst>
        </pc:spChg>
        <pc:picChg chg="mod">
          <ac:chgData name="Jon Rowand" userId="980853e1-024d-4f0a-91b0-f2d1c555b60a" providerId="ADAL" clId="{AD59973B-5B7E-4E8B-95EB-3D7083F1B26B}" dt="2026-10-07T14:41:35.934" v="47" actId="1035"/>
          <ac:picMkLst>
            <pc:docMk/>
            <pc:sldMk cId="0" sldId="288"/>
            <ac:picMk id="8" creationId="{00000000-0000-0000-0000-000000000000}"/>
          </ac:picMkLst>
        </pc:picChg>
        <pc:picChg chg="add mod">
          <ac:chgData name="Jon Rowand" userId="980853e1-024d-4f0a-91b0-f2d1c555b60a" providerId="ADAL" clId="{AD59973B-5B7E-4E8B-95EB-3D7083F1B26B}" dt="2026-10-07T14:41:35.934" v="47" actId="1035"/>
          <ac:picMkLst>
            <pc:docMk/>
            <pc:sldMk cId="0" sldId="288"/>
            <ac:picMk id="13" creationId="{6F62CDB4-1D28-C948-0DA3-B9E32D8D153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783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line: What if someone picked a value once, and Slate immediately understood what it means in every place you need it?
Welcome, and thanks for being here! This is a hands-on Slate Lab, so please jump in with questions and bring your own prompts into the conversation.
Rough timing for a 45 to 60 minute lab:
- 5 min: the problem and warm-up
- 10 min: prompt export values
- 10 min: translation codes
- 8 min: subquery exports
- 7 min: putting it to work
- 10 to 15 min: prove it works and design lab
- 5 min: traps, questions, close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I'm Bailey! I'm with ReWorkflow, where I build in Slate every day with our partner schools. Before consulting I was in IT and Slate roles at Texas A&amp;M and Valdosta State.
Fun fact: I have personally built the "Program", "Program (short name)", and "Program for email" prompt lists. More than once. So this session is really me sharing the approach I wish I'd used from the start.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plan. We'll start with the problem, then the two mapping tools: prompt export values and translation codes. Then subquery exports, which is how you actually get those values out of a query. Then we'll put it all to work, and close with a hands-on section where you'll test and design around one of your own prompts.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Raise your hand if you have more than one prompt list for the same thing. (I'll wait.)
This is how it happens. One list for queries, one for the SIS, one because the email needed a friendlier label, one for deadlines. Now every time a program changes, you're updating it in five places and hoping you didn't miss one.
Slate isn't missing a field here. We're just storing the same concept over and over.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time. Someone picks "MBA - Online" from a dropdown. Shout it out:
- What should a query group it by?
- What does the SIS want to receive?
- What should the email actually say?
- Which deadline or workflow applies?
- What should staff see?
(Take a few answers before revealing, if you're animating the chips.)
Same selection, five different jobs. That's the whole session in one slide.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only remember one thing: select, convert, reuse.
The original selection stays your source of truth. Everything downstream just gets the version of it that it needs.
I'm also using the same colors on every slide from here on. Dark green is what someone picks. Light green is a prompt export value. Bright green is a translation value. Tan is where it gets used.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one. This is the one I use the most, and honestly the one most people already have sitting there unused on their prompts.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what's actually on a prompt. Most of us only ever fill in the Value.
Category groups prompts inside the same key. Short Value exports by default instead of the Value. And then there are the export values, up to five of them. When you set up the prompt key, you give each one an export label, like SIS Code or Dept ID, and that label is what you'll see here and in your queries.
Effective and Expires let you retire a value on a schedule. And please inactivate rather than delete.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MBA - Online with all five export values filled in. The label in quotes is the export label I set on the prompt key, so nobody has to guess what Export Value 3 means.
Now match them up. For each scenario on the right, which lens would you use? Hold up fingers, 1 through 5.
Answers:
A. SIS: Export Value 1, MBAO
B. Clean label for staff: Export Value 5, MBA Online
C. Segment by delivery: Export Value 4, Online
D. Query grouping: Export Value 3, Graduate Business
E. Stable ID: Export Value 2, 1420
The point isn't the right answer. It's that you're now designing prompts around how they'll be used.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Jumping into Slate now.
Step one: on the prompt key, set up your export labels. Name them for their job. Step two: fill in the values on each prompt. If you have a hundred programs, don't do this by hand. The Prompt Import source format lets you batch edit export values from Excel. Step three: in your query, on the prompt-based export, change Export Value to the label you want, and Slate does the translating.
Before I click Preview, here is what we should see: we start with MBA - Online, change the Export Value setting to the SIS Code export value, and the column should come back MBAO. (Double check that the setting labels on this slide match your screen.)
While I build, think about one prompt you use everywhere.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detour, two minutes max. A couple of prompt features that don't get enough love.
Short Value exports by default instead of the Value. Categories are the big one though. On forms, Group by Category puts headers in long dropdowns, and Limit by Category lets one form show just online programs without a separate field or list. In queries you can export the category or filter on it.
So before you build that second program list for a form, check if a category does the job.</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two: translation codes. In Slate the feature is called Translation Codes, but I think of them as a translation table, so you'll hear me use both.</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selection, MBA - Online. Now I run it through a translation code called program_routing.
Out come five more values: the recruitment territory, a content block key for mailings, a deadline group, a marketing audience, and an advisor queue.
Here's how I think about it. Export values describe what the prompt is. Translation codes capture your business rules: what your institution does with it.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anatomy lesson, still on our MBA - Online example. A translation code lives under a Translation Key, just like prompts live under a prompt key. This one is program_routing, and its Type is String.
With strings, the Value has to match exactly, so "MBA - Online" has to be spelled the same way the prompt is. Each code gets up to five export values.
My big pro tip: set a Default Export Value. When a new program shows up with no code, you want it to come back as "unmapped", not quietly blank.
(Numbers and dates work a little differently. They can use Min and Max ranges, and we'll look at that right after the live build.)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into Slate, same program. I'm creating the program_routing key, adding a code for MBA - Online, and filling in the territory, content block key, and deadline group.
Then in the query, on the program export, I set the Export Value setting to the translation value I want and pick program_routing as the key. The knowledge base lists these options as Translation Value, and 2 through 5. (Double check the labels on this slide against your screen before the session.)
Before I click Preview, here's what we should see: start with MBA - Online, ask for Translation Value 3, and it should come back grad_priority_b.
One more thing: Program here is a single-value field. If your field allows more than one selection, look at the All Field Values and Single Field Value at Selected Index options, because that decides which value gets translated.</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Translation codes aren't just for text values like our program names. With numeric and date types you can use Min and Max ranges, like these GPA bands. Instead of matching one exact value, a code covers everything between its Min and Max. Min and Max are inclusive, so be careful not to leave gaps like 3.495 between bands.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places translation codes do the most work.
Deadlines is the big one. If your deadlines depend on term plus program plus degree plus enrollment type, a translation code is so much easier to maintain than rules or hard-coded dates.
Subject lines are a sleeper hit. Content blocks don't belong in subject lines, but a translation code does.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I get most: which one should I use?
If the value is just a fact about that prompt option, like the program's code, it's an export value. If it's a business rule, depends on context, or needs a range or more than one input, it's a translation code.
Export values tell us what the prompt is. Translation codes decide what Slate should do with it. And most of the time, the real answer is both.</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three. We've built the mappings. Now let's talk about how the query actually delivers the result, because the mapping is not the output.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distinction I want everyone to leave with. Prompt export values store alternate versions of the prompt. Translation codes map an input to outputs you configured. Neither of those is the output yet.
The subquery export is the piece that retrieves and shapes the result for the query you're running. It's not another set of five values. Its Output setting, things like Rank, Coalesce, and Concatenate, controls how the query returns the data.
KB references: Subquery Exports &amp; Outputs, and Query Part Export Settings.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follow MBA - Online all the way through.
Step one, the source: Program is a prompt-based, single-value field, and the stored value is MBA - Online.
Step two, the export settings. I have two exports on the same field. One uses the SIS Code export value. The other uses Translation Value 3 from program_routing.
Step three, the result: one row for Jordan, with MBAO in one column and grad_priority_b in the other.
(Before the session: swap these mockups for screenshots of your tested configuration, and label the exact input and output at each stage. If your config nests a subquery, show the inner and outer parts separately.)</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 lot of subquery outputs. I'm only going to demo the one or two that fit our example, and the rest are here for reference.
Rank picks one entry when there are several, like the program on someone's most recent application. Coalesce returns the first export that isn't blank, so you can fall back to the Value when the display label is empty. Concatenate combines exports and literal text into one output.
Ask the room: someone has three applications and you need one program per row. Answer: Rank.
The rest (Aggregate, Dictionary, Existence, and more) are in the Subquery Exports &amp; Outputs article.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four. Now that we've got the values, let's see where they actually earn their keep.</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finished journey for the same program we've been following all session, MBA - Online.
Queries group it as Graduate Business. The SIS gets MBAO. The portal groups it under Online Programs using the category. Mailings pull the online-mba content block. Workflow lands it in the grad_priority_b deadline group. And staff routing sends it to the graduate online team.
Not one extra prompt list in that whole journey. Five export value slots, up to five outputs per translation code, and you only build what your process actually needs.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that inside a query or export. The prompt is the filter. Export Value 3 drives row logic. Export Value 1 is a column in the file. The translation code gives me a deadline group. Quick but important: grad_priority_b is a group code, not a date. If you need the actual date, that comes from its own mapping, like a deadline translation code.
Question for the room: which of these belong in the logic, and which only belong in the output? That distinction matters a lot when you troubleshoot later.</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fun part, at least for me, because I love Liquid.
The table on the left is the key lesson: the mapping produces a value, and the query export makes it available. The mailing still has to be set up to use it. program_display and program_school go straight into the message body. program_content picks the content block, using the block filter: export name, pipe, block, and the content block key.
The subject line comes from a translation code, because content blocks don't go in subject lines, CC, or recipient fields. And anything your block uses as a merge field or condition has to be configured as an export first.
(For the live session, use a tested mailing and matching query so this isn't just an illustration.)</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section, and the best part. Let's get your prompts into the conversation.</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rules I actually follow.
The export label one is my soapbox. Future you, or whoever inherits your instance, will not remember what Export Value 4 means. Name it.
And decide who owns this stuff. Somebody needs to be responsible for updating values, codes, and effective dates, or it drifts.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traps I see all the time.
The first one bites people the most: sending a display label to an integration. Someone renames the program to make it prettier, and suddenly your SIS import breaks. Use a stable export value.
And before changing a shared translation code, check who else is using it. It's shared for a reason.</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turn. Grab a photo of this slide, or just talk it through with the people at your table.
Pick one prompt your school uses everywhere. Find one duplicate list or manual lookup it could replace. Come up with one data use and one personalization use. Then decide if each one is an export value, a translation code, or both.
Give it about ten minutes, then I want to hear a few and we'll build one live.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where I want to leave you: design the prompt once, convert it intentionally, and reuse it everywhere it adds value.
And one question to take home: what's one prompt in your database that's doing less work than it could?</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all so much! Here are the knowledge base articles I leaned on for this session, so you can pick up where we left off.
I'd love to keep talking through your use cases, so grab me after or send me an email.</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8" Type="http://schemas.openxmlformats.org/officeDocument/2006/relationships/hyperlink" Target="https://knowledge.technolutions.net/docs/batch-create-edit-prompts-prompt-import-source-format" TargetMode="External"/><Relationship Id="rId13" Type="http://schemas.openxmlformats.org/officeDocument/2006/relationships/hyperlink" Target="https://knowledge.technolutions.net/docs/query-part-export-settings" TargetMode="External"/><Relationship Id="rId3" Type="http://schemas.openxmlformats.org/officeDocument/2006/relationships/image" Target="../media/image6.png"/><Relationship Id="rId7" Type="http://schemas.openxmlformats.org/officeDocument/2006/relationships/hyperlink" Target="https://knowledge.technolutions.net/docs/prompt-categories" TargetMode="External"/><Relationship Id="rId12" Type="http://schemas.openxmlformats.org/officeDocument/2006/relationships/hyperlink" Target="https://knowledge.technolutions.net/docs/subquery-exports-outputs" TargetMode="External"/><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hyperlink" Target="https://knowledge.technolutions.net/docs/prompts-settings" TargetMode="External"/><Relationship Id="rId11" Type="http://schemas.openxmlformats.org/officeDocument/2006/relationships/hyperlink" Target="https://knowledge.technolutions.net/docs/dynamic-content-blocks" TargetMode="External"/><Relationship Id="rId5" Type="http://schemas.openxmlformats.org/officeDocument/2006/relationships/hyperlink" Target="https://knowledge.technolutions.net/docs/prompts" TargetMode="External"/><Relationship Id="rId15" Type="http://schemas.openxmlformats.org/officeDocument/2006/relationships/image" Target="../media/image16.png"/><Relationship Id="rId10" Type="http://schemas.openxmlformats.org/officeDocument/2006/relationships/hyperlink" Target="https://knowledge.technolutions.net/docs/content-blocks" TargetMode="External"/><Relationship Id="rId4" Type="http://schemas.openxmlformats.org/officeDocument/2006/relationships/image" Target="../media/image2.png"/><Relationship Id="rId9" Type="http://schemas.openxmlformats.org/officeDocument/2006/relationships/hyperlink" Target="https://knowledge.technolutions.net/docs/translation-codes" TargetMode="External"/><Relationship Id="rId1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86C3C"/>
        </a:solidFill>
        <a:effectLst/>
      </p:bgPr>
    </p:bg>
    <p:spTree>
      <p:nvGrpSpPr>
        <p:cNvPr id="1" name=""/>
        <p:cNvGrpSpPr/>
        <p:nvPr/>
      </p:nvGrpSpPr>
      <p:grpSpPr>
        <a:xfrm>
          <a:off x="0" y="0"/>
          <a:ext cx="0" cy="0"/>
          <a:chOff x="0" y="0"/>
          <a:chExt cx="0" cy="0"/>
        </a:xfrm>
      </p:grpSpPr>
      <p:pic>
        <p:nvPicPr>
          <p:cNvPr id="2" name="Image 0" descr="/home/claude/logo/ring_white.png"/>
          <p:cNvPicPr>
            <a:picLocks noChangeAspect="1"/>
          </p:cNvPicPr>
          <p:nvPr/>
        </p:nvPicPr>
        <p:blipFill>
          <a:blip r:embed="rId3">
            <a:alphaModFix amt="10000"/>
          </a:blip>
          <a:stretch>
            <a:fillRect/>
          </a:stretch>
        </p:blipFill>
        <p:spPr>
          <a:xfrm>
            <a:off x="4023360" y="320040"/>
            <a:ext cx="6949440" cy="4425696"/>
          </a:xfrm>
          <a:prstGeom prst="rect">
            <a:avLst/>
          </a:prstGeom>
        </p:spPr>
      </p:pic>
      <p:pic>
        <p:nvPicPr>
          <p:cNvPr id="3" name="Image 1" descr="/home/claude/logo/wordmark_white.png"/>
          <p:cNvPicPr>
            <a:picLocks noChangeAspect="1"/>
          </p:cNvPicPr>
          <p:nvPr/>
        </p:nvPicPr>
        <p:blipFill>
          <a:blip r:embed="rId4"/>
          <a:stretch>
            <a:fillRect/>
          </a:stretch>
        </p:blipFill>
        <p:spPr>
          <a:xfrm>
            <a:off x="548640" y="457200"/>
            <a:ext cx="1463040" cy="183794"/>
          </a:xfrm>
          <a:prstGeom prst="rect">
            <a:avLst/>
          </a:prstGeom>
        </p:spPr>
      </p:pic>
      <p:sp>
        <p:nvSpPr>
          <p:cNvPr id="4" name="Text 0"/>
          <p:cNvSpPr txBox="1"/>
          <p:nvPr/>
        </p:nvSpPr>
        <p:spPr>
          <a:xfrm>
            <a:off x="548640" y="1234440"/>
            <a:ext cx="3657600" cy="274320"/>
          </a:xfrm>
          <a:prstGeom prst="rect">
            <a:avLst/>
          </a:prstGeom>
          <a:noFill/>
          <a:ln/>
        </p:spPr>
        <p:txBody>
          <a:bodyPr wrap="square" lIns="0" tIns="0" rIns="0" bIns="0" rtlCol="0" anchor="t"/>
          <a:lstStyle/>
          <a:p>
            <a:pPr marL="0" indent="0">
              <a:buNone/>
            </a:pPr>
            <a:r>
              <a:rPr lang="en-US" sz="1200" b="1" kern="0" spc="300" dirty="0">
                <a:solidFill>
                  <a:srgbClr val="D9E8D2"/>
                </a:solidFill>
                <a:latin typeface="Poppins" pitchFamily="34" charset="0"/>
                <a:ea typeface="Poppins" pitchFamily="34" charset="-122"/>
                <a:cs typeface="Poppins" pitchFamily="34" charset="-120"/>
              </a:rPr>
              <a:t>SLATE LAB</a:t>
            </a:r>
            <a:endParaRPr lang="en-US" sz="1200" dirty="0"/>
          </a:p>
        </p:txBody>
      </p:sp>
      <p:sp>
        <p:nvSpPr>
          <p:cNvPr id="5" name="Text 1"/>
          <p:cNvSpPr txBox="1"/>
          <p:nvPr/>
        </p:nvSpPr>
        <p:spPr>
          <a:xfrm>
            <a:off x="548640" y="1554480"/>
            <a:ext cx="4937760" cy="1371600"/>
          </a:xfrm>
          <a:prstGeom prst="rect">
            <a:avLst/>
          </a:prstGeom>
          <a:noFill/>
          <a:ln/>
        </p:spPr>
        <p:txBody>
          <a:bodyPr wrap="square" lIns="0" tIns="0" rIns="0" bIns="0" rtlCol="0" anchor="t"/>
          <a:lstStyle/>
          <a:p>
            <a:pPr marL="0" indent="0">
              <a:buNone/>
            </a:pPr>
            <a:r>
              <a:rPr lang="en-US" sz="3800" b="1" dirty="0">
                <a:solidFill>
                  <a:srgbClr val="FFFFFF"/>
                </a:solidFill>
                <a:latin typeface="Poppins" pitchFamily="34" charset="0"/>
                <a:ea typeface="Poppins" pitchFamily="34" charset="-122"/>
                <a:cs typeface="Poppins" pitchFamily="34" charset="-120"/>
              </a:rPr>
              <a:t>One Prompt,</a:t>
            </a:r>
            <a:endParaRPr lang="en-US" sz="3800" dirty="0"/>
          </a:p>
          <a:p>
            <a:pPr marL="0" indent="0">
              <a:buNone/>
            </a:pPr>
            <a:r>
              <a:rPr lang="en-US" sz="3800" b="1" dirty="0">
                <a:solidFill>
                  <a:srgbClr val="FFFFFF"/>
                </a:solidFill>
                <a:latin typeface="Poppins" pitchFamily="34" charset="0"/>
                <a:ea typeface="Poppins" pitchFamily="34" charset="-122"/>
                <a:cs typeface="Poppins" pitchFamily="34" charset="-120"/>
              </a:rPr>
              <a:t>Many Possibilities</a:t>
            </a:r>
            <a:endParaRPr lang="en-US" sz="3800" dirty="0"/>
          </a:p>
        </p:txBody>
      </p:sp>
      <p:sp>
        <p:nvSpPr>
          <p:cNvPr id="6" name="Text 2"/>
          <p:cNvSpPr txBox="1"/>
          <p:nvPr/>
        </p:nvSpPr>
        <p:spPr>
          <a:xfrm>
            <a:off x="548640" y="2971800"/>
            <a:ext cx="4389120" cy="594360"/>
          </a:xfrm>
          <a:prstGeom prst="rect">
            <a:avLst/>
          </a:prstGeom>
          <a:noFill/>
          <a:ln/>
        </p:spPr>
        <p:txBody>
          <a:bodyPr wrap="square" lIns="0" tIns="0" rIns="0" bIns="0" rtlCol="0" anchor="t"/>
          <a:lstStyle/>
          <a:p>
            <a:pPr marL="0" indent="0">
              <a:buNone/>
            </a:pPr>
            <a:r>
              <a:rPr lang="en-US" sz="1500" dirty="0">
                <a:solidFill>
                  <a:srgbClr val="D9E8D2"/>
                </a:solidFill>
                <a:latin typeface="Arial" pitchFamily="34" charset="0"/>
                <a:ea typeface="Arial" pitchFamily="34" charset="-122"/>
                <a:cs typeface="Arial" pitchFamily="34" charset="-120"/>
              </a:rPr>
              <a:t>Reusing prompt values with exports, subqueries, and translation tables</a:t>
            </a:r>
            <a:endParaRPr lang="en-US" sz="1500" dirty="0"/>
          </a:p>
        </p:txBody>
      </p:sp>
      <p:sp>
        <p:nvSpPr>
          <p:cNvPr id="7" name="Text 3"/>
          <p:cNvSpPr txBox="1"/>
          <p:nvPr/>
        </p:nvSpPr>
        <p:spPr>
          <a:xfrm>
            <a:off x="548640" y="3977640"/>
            <a:ext cx="4572000" cy="548640"/>
          </a:xfrm>
          <a:prstGeom prst="rect">
            <a:avLst/>
          </a:prstGeom>
          <a:noFill/>
          <a:ln/>
        </p:spPr>
        <p:txBody>
          <a:bodyPr wrap="square" lIns="0" tIns="0" rIns="0" bIns="0" rtlCol="0" anchor="t"/>
          <a:lstStyle/>
          <a:p>
            <a:pPr marL="0" indent="0">
              <a:buNone/>
            </a:pPr>
            <a:r>
              <a:rPr lang="en-US" sz="1200" b="1" dirty="0">
                <a:solidFill>
                  <a:srgbClr val="FFFFFF"/>
                </a:solidFill>
                <a:latin typeface="Poppins" pitchFamily="34" charset="0"/>
                <a:ea typeface="Poppins" pitchFamily="34" charset="-122"/>
                <a:cs typeface="Poppins" pitchFamily="34" charset="-120"/>
              </a:rPr>
              <a:t>Bailey Raffield</a:t>
            </a:r>
            <a:endParaRPr lang="en-US" sz="1200" dirty="0"/>
          </a:p>
          <a:p>
            <a:pPr marL="0" indent="0">
              <a:buNone/>
            </a:pPr>
            <a:r>
              <a:rPr lang="en-US" sz="1200" dirty="0">
                <a:solidFill>
                  <a:srgbClr val="FFFFFF"/>
                </a:solidFill>
                <a:latin typeface="Arial" pitchFamily="34" charset="0"/>
                <a:ea typeface="Arial" pitchFamily="34" charset="-122"/>
                <a:cs typeface="Arial" pitchFamily="34" charset="-120"/>
              </a:rPr>
              <a:t>Slate Developer, ReWorkflow</a:t>
            </a:r>
            <a:endParaRPr lang="en-US" sz="1200" dirty="0"/>
          </a:p>
        </p:txBody>
      </p:sp>
      <p:sp>
        <p:nvSpPr>
          <p:cNvPr id="8" name="Shape 4"/>
          <p:cNvSpPr/>
          <p:nvPr/>
        </p:nvSpPr>
        <p:spPr>
          <a:xfrm>
            <a:off x="5806440" y="1097280"/>
            <a:ext cx="2377440" cy="502920"/>
          </a:xfrm>
          <a:prstGeom prst="roundRect">
            <a:avLst>
              <a:gd name="adj" fmla="val 14545"/>
            </a:avLst>
          </a:prstGeom>
          <a:solidFill>
            <a:srgbClr val="FFFFFF"/>
          </a:solidFill>
          <a:ln w="12700">
            <a:solidFill>
              <a:srgbClr val="FFFFFF"/>
            </a:solidFill>
            <a:prstDash val="solid"/>
          </a:ln>
        </p:spPr>
        <p:txBody>
          <a:bodyPr/>
          <a:lstStyle/>
          <a:p>
            <a:endParaRPr lang="en-US"/>
          </a:p>
        </p:txBody>
      </p:sp>
      <p:sp>
        <p:nvSpPr>
          <p:cNvPr id="9" name="Text 5"/>
          <p:cNvSpPr txBox="1"/>
          <p:nvPr/>
        </p:nvSpPr>
        <p:spPr>
          <a:xfrm>
            <a:off x="5806440" y="1097280"/>
            <a:ext cx="2377440" cy="502920"/>
          </a:xfrm>
          <a:prstGeom prst="rect">
            <a:avLst/>
          </a:prstGeom>
          <a:noFill/>
          <a:ln/>
        </p:spPr>
        <p:txBody>
          <a:bodyPr wrap="square" lIns="0" tIns="0" rIns="0" bIns="0" rtlCol="0" anchor="ctr"/>
          <a:lstStyle/>
          <a:p>
            <a:pPr marL="0" indent="0" algn="ctr">
              <a:buNone/>
            </a:pPr>
            <a:r>
              <a:rPr lang="en-US" sz="1400" b="1" dirty="0">
                <a:solidFill>
                  <a:srgbClr val="486C3C"/>
                </a:solidFill>
                <a:latin typeface="Poppins" pitchFamily="34" charset="0"/>
                <a:ea typeface="Poppins" pitchFamily="34" charset="-122"/>
                <a:cs typeface="Poppins" pitchFamily="34" charset="-120"/>
              </a:rPr>
              <a:t>MBA - Online</a:t>
            </a:r>
            <a:endParaRPr lang="en-US" sz="1400" dirty="0"/>
          </a:p>
        </p:txBody>
      </p:sp>
      <p:sp>
        <p:nvSpPr>
          <p:cNvPr id="10" name="Shape 6"/>
          <p:cNvSpPr/>
          <p:nvPr/>
        </p:nvSpPr>
        <p:spPr>
          <a:xfrm>
            <a:off x="6035040" y="1600200"/>
            <a:ext cx="914" cy="566928"/>
          </a:xfrm>
          <a:prstGeom prst="line">
            <a:avLst/>
          </a:prstGeom>
          <a:noFill/>
          <a:ln w="15875">
            <a:solidFill>
              <a:srgbClr val="D9E8D2"/>
            </a:solidFill>
            <a:prstDash val="solid"/>
          </a:ln>
        </p:spPr>
        <p:txBody>
          <a:bodyPr/>
          <a:lstStyle/>
          <a:p>
            <a:endParaRPr lang="en-US"/>
          </a:p>
        </p:txBody>
      </p:sp>
      <p:sp>
        <p:nvSpPr>
          <p:cNvPr id="11" name="Shape 7"/>
          <p:cNvSpPr/>
          <p:nvPr/>
        </p:nvSpPr>
        <p:spPr>
          <a:xfrm>
            <a:off x="6035040" y="2167128"/>
            <a:ext cx="274320" cy="914"/>
          </a:xfrm>
          <a:prstGeom prst="line">
            <a:avLst/>
          </a:prstGeom>
          <a:noFill/>
          <a:ln w="15875">
            <a:solidFill>
              <a:srgbClr val="D9E8D2"/>
            </a:solidFill>
            <a:prstDash val="solid"/>
            <a:tailEnd type="triangle"/>
          </a:ln>
        </p:spPr>
        <p:txBody>
          <a:bodyPr/>
          <a:lstStyle/>
          <a:p>
            <a:endParaRPr lang="en-US"/>
          </a:p>
        </p:txBody>
      </p:sp>
      <p:sp>
        <p:nvSpPr>
          <p:cNvPr id="12" name="Shape 8"/>
          <p:cNvSpPr/>
          <p:nvPr/>
        </p:nvSpPr>
        <p:spPr>
          <a:xfrm>
            <a:off x="6355080" y="1965960"/>
            <a:ext cx="1828800" cy="402336"/>
          </a:xfrm>
          <a:prstGeom prst="roundRect">
            <a:avLst>
              <a:gd name="adj" fmla="val 13636"/>
            </a:avLst>
          </a:prstGeom>
          <a:solidFill>
            <a:srgbClr val="35522C"/>
          </a:solidFill>
          <a:ln w="12700">
            <a:solidFill>
              <a:srgbClr val="7BB867"/>
            </a:solidFill>
            <a:prstDash val="solid"/>
          </a:ln>
        </p:spPr>
        <p:txBody>
          <a:bodyPr/>
          <a:lstStyle/>
          <a:p>
            <a:endParaRPr lang="en-US"/>
          </a:p>
        </p:txBody>
      </p:sp>
      <p:sp>
        <p:nvSpPr>
          <p:cNvPr id="13" name="Text 9"/>
          <p:cNvSpPr txBox="1"/>
          <p:nvPr/>
        </p:nvSpPr>
        <p:spPr>
          <a:xfrm>
            <a:off x="6355080" y="1965960"/>
            <a:ext cx="182880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MBAO</a:t>
            </a:r>
            <a:endParaRPr lang="en-US" sz="1100" dirty="0"/>
          </a:p>
        </p:txBody>
      </p:sp>
      <p:sp>
        <p:nvSpPr>
          <p:cNvPr id="14" name="Shape 10"/>
          <p:cNvSpPr/>
          <p:nvPr/>
        </p:nvSpPr>
        <p:spPr>
          <a:xfrm>
            <a:off x="6035040" y="1600200"/>
            <a:ext cx="914" cy="1097280"/>
          </a:xfrm>
          <a:prstGeom prst="line">
            <a:avLst/>
          </a:prstGeom>
          <a:noFill/>
          <a:ln w="15875">
            <a:solidFill>
              <a:srgbClr val="D9E8D2"/>
            </a:solidFill>
            <a:prstDash val="solid"/>
          </a:ln>
        </p:spPr>
        <p:txBody>
          <a:bodyPr/>
          <a:lstStyle/>
          <a:p>
            <a:endParaRPr lang="en-US"/>
          </a:p>
        </p:txBody>
      </p:sp>
      <p:sp>
        <p:nvSpPr>
          <p:cNvPr id="15" name="Shape 11"/>
          <p:cNvSpPr/>
          <p:nvPr/>
        </p:nvSpPr>
        <p:spPr>
          <a:xfrm>
            <a:off x="6035040" y="2697480"/>
            <a:ext cx="274320" cy="914"/>
          </a:xfrm>
          <a:prstGeom prst="line">
            <a:avLst/>
          </a:prstGeom>
          <a:noFill/>
          <a:ln w="15875">
            <a:solidFill>
              <a:srgbClr val="D9E8D2"/>
            </a:solidFill>
            <a:prstDash val="solid"/>
            <a:tailEnd type="triangle"/>
          </a:ln>
        </p:spPr>
        <p:txBody>
          <a:bodyPr/>
          <a:lstStyle/>
          <a:p>
            <a:endParaRPr lang="en-US"/>
          </a:p>
        </p:txBody>
      </p:sp>
      <p:sp>
        <p:nvSpPr>
          <p:cNvPr id="16" name="Shape 12"/>
          <p:cNvSpPr/>
          <p:nvPr/>
        </p:nvSpPr>
        <p:spPr>
          <a:xfrm>
            <a:off x="6355080" y="2496312"/>
            <a:ext cx="1828800" cy="402336"/>
          </a:xfrm>
          <a:prstGeom prst="roundRect">
            <a:avLst>
              <a:gd name="adj" fmla="val 13636"/>
            </a:avLst>
          </a:prstGeom>
          <a:solidFill>
            <a:srgbClr val="35522C"/>
          </a:solidFill>
          <a:ln w="12700">
            <a:solidFill>
              <a:srgbClr val="7BB867"/>
            </a:solidFill>
            <a:prstDash val="solid"/>
          </a:ln>
        </p:spPr>
        <p:txBody>
          <a:bodyPr/>
          <a:lstStyle/>
          <a:p>
            <a:endParaRPr lang="en-US"/>
          </a:p>
        </p:txBody>
      </p:sp>
      <p:sp>
        <p:nvSpPr>
          <p:cNvPr id="17" name="Text 13"/>
          <p:cNvSpPr txBox="1"/>
          <p:nvPr/>
        </p:nvSpPr>
        <p:spPr>
          <a:xfrm>
            <a:off x="6355080" y="2496312"/>
            <a:ext cx="182880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Graduate Business</a:t>
            </a:r>
            <a:endParaRPr lang="en-US" sz="1100" dirty="0"/>
          </a:p>
        </p:txBody>
      </p:sp>
      <p:sp>
        <p:nvSpPr>
          <p:cNvPr id="18" name="Shape 14"/>
          <p:cNvSpPr/>
          <p:nvPr/>
        </p:nvSpPr>
        <p:spPr>
          <a:xfrm>
            <a:off x="6035040" y="1600200"/>
            <a:ext cx="914" cy="1627632"/>
          </a:xfrm>
          <a:prstGeom prst="line">
            <a:avLst/>
          </a:prstGeom>
          <a:noFill/>
          <a:ln w="15875">
            <a:solidFill>
              <a:srgbClr val="D9E8D2"/>
            </a:solidFill>
            <a:prstDash val="solid"/>
          </a:ln>
        </p:spPr>
        <p:txBody>
          <a:bodyPr/>
          <a:lstStyle/>
          <a:p>
            <a:endParaRPr lang="en-US"/>
          </a:p>
        </p:txBody>
      </p:sp>
      <p:sp>
        <p:nvSpPr>
          <p:cNvPr id="19" name="Shape 15"/>
          <p:cNvSpPr/>
          <p:nvPr/>
        </p:nvSpPr>
        <p:spPr>
          <a:xfrm>
            <a:off x="6035040" y="3227832"/>
            <a:ext cx="274320" cy="914"/>
          </a:xfrm>
          <a:prstGeom prst="line">
            <a:avLst/>
          </a:prstGeom>
          <a:noFill/>
          <a:ln w="15875">
            <a:solidFill>
              <a:srgbClr val="D9E8D2"/>
            </a:solidFill>
            <a:prstDash val="solid"/>
            <a:tailEnd type="triangle"/>
          </a:ln>
        </p:spPr>
        <p:txBody>
          <a:bodyPr/>
          <a:lstStyle/>
          <a:p>
            <a:endParaRPr lang="en-US"/>
          </a:p>
        </p:txBody>
      </p:sp>
      <p:sp>
        <p:nvSpPr>
          <p:cNvPr id="20" name="Shape 16"/>
          <p:cNvSpPr/>
          <p:nvPr/>
        </p:nvSpPr>
        <p:spPr>
          <a:xfrm>
            <a:off x="6355080" y="3026664"/>
            <a:ext cx="1828800" cy="402336"/>
          </a:xfrm>
          <a:prstGeom prst="roundRect">
            <a:avLst>
              <a:gd name="adj" fmla="val 13636"/>
            </a:avLst>
          </a:prstGeom>
          <a:solidFill>
            <a:srgbClr val="35522C"/>
          </a:solidFill>
          <a:ln w="12700">
            <a:solidFill>
              <a:srgbClr val="7BB867"/>
            </a:solidFill>
            <a:prstDash val="solid"/>
          </a:ln>
        </p:spPr>
        <p:txBody>
          <a:bodyPr/>
          <a:lstStyle/>
          <a:p>
            <a:endParaRPr lang="en-US"/>
          </a:p>
        </p:txBody>
      </p:sp>
      <p:sp>
        <p:nvSpPr>
          <p:cNvPr id="21" name="Text 17"/>
          <p:cNvSpPr txBox="1"/>
          <p:nvPr/>
        </p:nvSpPr>
        <p:spPr>
          <a:xfrm>
            <a:off x="6355080" y="3026664"/>
            <a:ext cx="182880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National Online</a:t>
            </a:r>
            <a:endParaRPr lang="en-US" sz="1100" dirty="0"/>
          </a:p>
        </p:txBody>
      </p:sp>
      <p:sp>
        <p:nvSpPr>
          <p:cNvPr id="22" name="Shape 18"/>
          <p:cNvSpPr/>
          <p:nvPr/>
        </p:nvSpPr>
        <p:spPr>
          <a:xfrm>
            <a:off x="6035040" y="1600200"/>
            <a:ext cx="914" cy="2157984"/>
          </a:xfrm>
          <a:prstGeom prst="line">
            <a:avLst/>
          </a:prstGeom>
          <a:noFill/>
          <a:ln w="15875">
            <a:solidFill>
              <a:srgbClr val="D9E8D2"/>
            </a:solidFill>
            <a:prstDash val="solid"/>
          </a:ln>
        </p:spPr>
        <p:txBody>
          <a:bodyPr/>
          <a:lstStyle/>
          <a:p>
            <a:endParaRPr lang="en-US"/>
          </a:p>
        </p:txBody>
      </p:sp>
      <p:sp>
        <p:nvSpPr>
          <p:cNvPr id="23" name="Shape 19"/>
          <p:cNvSpPr/>
          <p:nvPr/>
        </p:nvSpPr>
        <p:spPr>
          <a:xfrm>
            <a:off x="6035040" y="3758184"/>
            <a:ext cx="274320" cy="914"/>
          </a:xfrm>
          <a:prstGeom prst="line">
            <a:avLst/>
          </a:prstGeom>
          <a:noFill/>
          <a:ln w="15875">
            <a:solidFill>
              <a:srgbClr val="D9E8D2"/>
            </a:solidFill>
            <a:prstDash val="solid"/>
            <a:tailEnd type="triangle"/>
          </a:ln>
        </p:spPr>
        <p:txBody>
          <a:bodyPr/>
          <a:lstStyle/>
          <a:p>
            <a:endParaRPr lang="en-US"/>
          </a:p>
        </p:txBody>
      </p:sp>
      <p:sp>
        <p:nvSpPr>
          <p:cNvPr id="24" name="Shape 20"/>
          <p:cNvSpPr/>
          <p:nvPr/>
        </p:nvSpPr>
        <p:spPr>
          <a:xfrm>
            <a:off x="6355080" y="3557016"/>
            <a:ext cx="1828800" cy="402336"/>
          </a:xfrm>
          <a:prstGeom prst="roundRect">
            <a:avLst>
              <a:gd name="adj" fmla="val 13636"/>
            </a:avLst>
          </a:prstGeom>
          <a:solidFill>
            <a:srgbClr val="35522C"/>
          </a:solidFill>
          <a:ln w="12700">
            <a:solidFill>
              <a:srgbClr val="7BB867"/>
            </a:solidFill>
            <a:prstDash val="solid"/>
          </a:ln>
        </p:spPr>
        <p:txBody>
          <a:bodyPr/>
          <a:lstStyle/>
          <a:p>
            <a:endParaRPr lang="en-US"/>
          </a:p>
        </p:txBody>
      </p:sp>
      <p:sp>
        <p:nvSpPr>
          <p:cNvPr id="25" name="Text 21"/>
          <p:cNvSpPr txBox="1"/>
          <p:nvPr/>
        </p:nvSpPr>
        <p:spPr>
          <a:xfrm>
            <a:off x="6355080" y="3557016"/>
            <a:ext cx="182880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Priority deadline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ABOUT THE PRESENTER</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Bailey Raffield</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02</a:t>
            </a:r>
            <a:endParaRPr lang="en-US" sz="900" dirty="0"/>
          </a:p>
        </p:txBody>
      </p:sp>
      <p:sp>
        <p:nvSpPr>
          <p:cNvPr id="8" name="Text 4"/>
          <p:cNvSpPr txBox="1"/>
          <p:nvPr/>
        </p:nvSpPr>
        <p:spPr>
          <a:xfrm>
            <a:off x="457200" y="1024128"/>
            <a:ext cx="5486400" cy="274320"/>
          </a:xfrm>
          <a:prstGeom prst="rect">
            <a:avLst/>
          </a:prstGeom>
          <a:noFill/>
          <a:ln/>
        </p:spPr>
        <p:txBody>
          <a:bodyPr wrap="square" lIns="0" tIns="0" rIns="0" bIns="0" rtlCol="0" anchor="t"/>
          <a:lstStyle/>
          <a:p>
            <a:pPr marL="0" indent="0">
              <a:buNone/>
            </a:pPr>
            <a:r>
              <a:rPr lang="en-US" sz="1300" b="1" dirty="0">
                <a:solidFill>
                  <a:srgbClr val="486C3C"/>
                </a:solidFill>
                <a:latin typeface="Poppins" pitchFamily="34" charset="0"/>
                <a:ea typeface="Poppins" pitchFamily="34" charset="-122"/>
                <a:cs typeface="Poppins" pitchFamily="34" charset="-120"/>
              </a:rPr>
              <a:t>Custom Solutions Analyst  |  ReWorkflow</a:t>
            </a:r>
            <a:endParaRPr lang="en-US" sz="1300" dirty="0"/>
          </a:p>
        </p:txBody>
      </p:sp>
      <p:sp>
        <p:nvSpPr>
          <p:cNvPr id="9" name="Text 5"/>
          <p:cNvSpPr txBox="1"/>
          <p:nvPr/>
        </p:nvSpPr>
        <p:spPr>
          <a:xfrm>
            <a:off x="457200" y="1463040"/>
            <a:ext cx="5669280" cy="1737360"/>
          </a:xfrm>
          <a:prstGeom prst="rect">
            <a:avLst/>
          </a:prstGeom>
          <a:noFill/>
          <a:ln/>
        </p:spPr>
        <p:txBody>
          <a:bodyPr wrap="square" lIns="0" tIns="0" rIns="0" bIns="0" rtlCol="0" anchor="t"/>
          <a:lstStyle/>
          <a:p>
            <a:pPr marL="0" indent="0">
              <a:lnSpc>
                <a:spcPct val="115000"/>
              </a:lnSpc>
              <a:buNone/>
            </a:pPr>
            <a:r>
              <a:rPr lang="en-US" sz="1250" dirty="0">
                <a:solidFill>
                  <a:srgbClr val="2E231D"/>
                </a:solidFill>
                <a:latin typeface="Arial" pitchFamily="34" charset="0"/>
                <a:ea typeface="Arial" pitchFamily="34" charset="-122"/>
                <a:cs typeface="Arial" pitchFamily="34" charset="-120"/>
              </a:rPr>
              <a:t>Custom Solutions Analyst at ReWorkflow, a Preferred Partner specializing in Slate implementation and optimization for higher education institutions. With over a decade of experience in higher ed and 5+ years of Slate admin expertise, Bailey has supported universities across the country in building and refining their Slate environments. Prior to consulting, Bailey built a foundation in IT and Slate across roles at Texas A&amp;M University and Valdosta State University.</a:t>
            </a:r>
            <a:endParaRPr lang="en-US" sz="1250" dirty="0"/>
          </a:p>
        </p:txBody>
      </p:sp>
      <p:pic>
        <p:nvPicPr>
          <p:cNvPr id="10" name="Image 2" descr="/home/claude/logo/headshot_circle.png"/>
          <p:cNvPicPr>
            <a:picLocks noChangeAspect="1"/>
          </p:cNvPicPr>
          <p:nvPr/>
        </p:nvPicPr>
        <p:blipFill>
          <a:blip r:embed="rId5"/>
          <a:stretch>
            <a:fillRect/>
          </a:stretch>
        </p:blipFill>
        <p:spPr>
          <a:xfrm>
            <a:off x="6629400" y="1005840"/>
            <a:ext cx="2011680" cy="2011680"/>
          </a:xfrm>
          <a:prstGeom prst="rect">
            <a:avLst/>
          </a:prstGeom>
        </p:spPr>
      </p:pic>
      <p:sp>
        <p:nvSpPr>
          <p:cNvPr id="11" name="Shape 6"/>
          <p:cNvSpPr/>
          <p:nvPr/>
        </p:nvSpPr>
        <p:spPr>
          <a:xfrm>
            <a:off x="457200" y="3383280"/>
            <a:ext cx="2606040" cy="1005840"/>
          </a:xfrm>
          <a:prstGeom prst="roundRect">
            <a:avLst>
              <a:gd name="adj" fmla="val 7273"/>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2" name="Text 7"/>
          <p:cNvSpPr txBox="1"/>
          <p:nvPr/>
        </p:nvSpPr>
        <p:spPr>
          <a:xfrm>
            <a:off x="685800" y="3474720"/>
            <a:ext cx="2194560" cy="502920"/>
          </a:xfrm>
          <a:prstGeom prst="rect">
            <a:avLst/>
          </a:prstGeom>
          <a:noFill/>
          <a:ln/>
        </p:spPr>
        <p:txBody>
          <a:bodyPr wrap="square" lIns="0" tIns="0" rIns="0" bIns="0" rtlCol="0" anchor="t"/>
          <a:lstStyle/>
          <a:p>
            <a:pPr marL="0" indent="0">
              <a:buNone/>
            </a:pPr>
            <a:r>
              <a:rPr lang="en-US" sz="2800" b="1" dirty="0">
                <a:solidFill>
                  <a:srgbClr val="486C3C"/>
                </a:solidFill>
                <a:latin typeface="Poppins" pitchFamily="34" charset="0"/>
                <a:ea typeface="Poppins" pitchFamily="34" charset="-122"/>
                <a:cs typeface="Poppins" pitchFamily="34" charset="-120"/>
              </a:rPr>
              <a:t>10+</a:t>
            </a:r>
            <a:endParaRPr lang="en-US" sz="2800" dirty="0"/>
          </a:p>
        </p:txBody>
      </p:sp>
      <p:sp>
        <p:nvSpPr>
          <p:cNvPr id="13" name="Text 8"/>
          <p:cNvSpPr txBox="1"/>
          <p:nvPr/>
        </p:nvSpPr>
        <p:spPr>
          <a:xfrm>
            <a:off x="685800" y="3977640"/>
            <a:ext cx="2194560" cy="274320"/>
          </a:xfrm>
          <a:prstGeom prst="rect">
            <a:avLst/>
          </a:prstGeom>
          <a:noFill/>
          <a:ln/>
        </p:spPr>
        <p:txBody>
          <a:bodyPr wrap="square" lIns="0" tIns="0" rIns="0" bIns="0" rtlCol="0" anchor="t"/>
          <a:lstStyle/>
          <a:p>
            <a:pPr marL="0" indent="0">
              <a:buNone/>
            </a:pPr>
            <a:r>
              <a:rPr lang="en-US" sz="1150" dirty="0">
                <a:solidFill>
                  <a:srgbClr val="6F645D"/>
                </a:solidFill>
                <a:latin typeface="Arial" pitchFamily="34" charset="0"/>
                <a:ea typeface="Arial" pitchFamily="34" charset="-122"/>
                <a:cs typeface="Arial" pitchFamily="34" charset="-120"/>
              </a:rPr>
              <a:t>Years in higher ed</a:t>
            </a:r>
            <a:endParaRPr lang="en-US" sz="1150" dirty="0"/>
          </a:p>
        </p:txBody>
      </p:sp>
      <p:sp>
        <p:nvSpPr>
          <p:cNvPr id="14" name="Shape 9"/>
          <p:cNvSpPr/>
          <p:nvPr/>
        </p:nvSpPr>
        <p:spPr>
          <a:xfrm>
            <a:off x="3246120" y="3383280"/>
            <a:ext cx="2606040" cy="1005840"/>
          </a:xfrm>
          <a:prstGeom prst="roundRect">
            <a:avLst>
              <a:gd name="adj" fmla="val 7273"/>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5" name="Text 10"/>
          <p:cNvSpPr txBox="1"/>
          <p:nvPr/>
        </p:nvSpPr>
        <p:spPr>
          <a:xfrm>
            <a:off x="3474720" y="3474720"/>
            <a:ext cx="2194560" cy="502920"/>
          </a:xfrm>
          <a:prstGeom prst="rect">
            <a:avLst/>
          </a:prstGeom>
          <a:noFill/>
          <a:ln/>
        </p:spPr>
        <p:txBody>
          <a:bodyPr wrap="square" lIns="0" tIns="0" rIns="0" bIns="0" rtlCol="0" anchor="t"/>
          <a:lstStyle/>
          <a:p>
            <a:pPr marL="0" indent="0">
              <a:buNone/>
            </a:pPr>
            <a:r>
              <a:rPr lang="en-US" sz="2800" b="1" dirty="0">
                <a:solidFill>
                  <a:srgbClr val="486C3C"/>
                </a:solidFill>
                <a:latin typeface="Poppins" pitchFamily="34" charset="0"/>
                <a:ea typeface="Poppins" pitchFamily="34" charset="-122"/>
                <a:cs typeface="Poppins" pitchFamily="34" charset="-120"/>
              </a:rPr>
              <a:t>5+</a:t>
            </a:r>
            <a:endParaRPr lang="en-US" sz="2800" dirty="0"/>
          </a:p>
        </p:txBody>
      </p:sp>
      <p:sp>
        <p:nvSpPr>
          <p:cNvPr id="16" name="Text 11"/>
          <p:cNvSpPr txBox="1"/>
          <p:nvPr/>
        </p:nvSpPr>
        <p:spPr>
          <a:xfrm>
            <a:off x="3474720" y="3977640"/>
            <a:ext cx="2194560" cy="274320"/>
          </a:xfrm>
          <a:prstGeom prst="rect">
            <a:avLst/>
          </a:prstGeom>
          <a:noFill/>
          <a:ln/>
        </p:spPr>
        <p:txBody>
          <a:bodyPr wrap="square" lIns="0" tIns="0" rIns="0" bIns="0" rtlCol="0" anchor="t"/>
          <a:lstStyle/>
          <a:p>
            <a:pPr marL="0" indent="0">
              <a:buNone/>
            </a:pPr>
            <a:r>
              <a:rPr lang="en-US" sz="1150" dirty="0">
                <a:solidFill>
                  <a:srgbClr val="6F645D"/>
                </a:solidFill>
                <a:latin typeface="Arial" pitchFamily="34" charset="0"/>
                <a:ea typeface="Arial" pitchFamily="34" charset="-122"/>
                <a:cs typeface="Arial" pitchFamily="34" charset="-120"/>
              </a:rPr>
              <a:t>Years Slate admin</a:t>
            </a:r>
            <a:endParaRPr lang="en-US" sz="1150" dirty="0"/>
          </a:p>
        </p:txBody>
      </p:sp>
      <p:sp>
        <p:nvSpPr>
          <p:cNvPr id="17" name="Shape 12"/>
          <p:cNvSpPr/>
          <p:nvPr/>
        </p:nvSpPr>
        <p:spPr>
          <a:xfrm>
            <a:off x="6035040" y="3383280"/>
            <a:ext cx="2606040" cy="1005840"/>
          </a:xfrm>
          <a:prstGeom prst="roundRect">
            <a:avLst>
              <a:gd name="adj" fmla="val 7273"/>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8" name="Text 13"/>
          <p:cNvSpPr txBox="1"/>
          <p:nvPr/>
        </p:nvSpPr>
        <p:spPr>
          <a:xfrm>
            <a:off x="6263640" y="3474720"/>
            <a:ext cx="2194560" cy="502920"/>
          </a:xfrm>
          <a:prstGeom prst="rect">
            <a:avLst/>
          </a:prstGeom>
          <a:noFill/>
          <a:ln/>
        </p:spPr>
        <p:txBody>
          <a:bodyPr wrap="square" lIns="0" tIns="0" rIns="0" bIns="0" rtlCol="0" anchor="t"/>
          <a:lstStyle/>
          <a:p>
            <a:pPr marL="0" indent="0">
              <a:buNone/>
            </a:pPr>
            <a:r>
              <a:rPr lang="en-US" sz="2800" b="1" dirty="0">
                <a:solidFill>
                  <a:srgbClr val="486C3C"/>
                </a:solidFill>
                <a:latin typeface="Poppins" pitchFamily="34" charset="0"/>
                <a:ea typeface="Poppins" pitchFamily="34" charset="-122"/>
                <a:cs typeface="Poppins" pitchFamily="34" charset="-120"/>
              </a:rPr>
              <a:t>ReW</a:t>
            </a:r>
            <a:endParaRPr lang="en-US" sz="2800" dirty="0"/>
          </a:p>
        </p:txBody>
      </p:sp>
      <p:sp>
        <p:nvSpPr>
          <p:cNvPr id="19" name="Text 14"/>
          <p:cNvSpPr txBox="1"/>
          <p:nvPr/>
        </p:nvSpPr>
        <p:spPr>
          <a:xfrm>
            <a:off x="6263640" y="3977640"/>
            <a:ext cx="2194560" cy="274320"/>
          </a:xfrm>
          <a:prstGeom prst="rect">
            <a:avLst/>
          </a:prstGeom>
          <a:noFill/>
          <a:ln/>
        </p:spPr>
        <p:txBody>
          <a:bodyPr wrap="square" lIns="0" tIns="0" rIns="0" bIns="0" rtlCol="0" anchor="t"/>
          <a:lstStyle/>
          <a:p>
            <a:pPr marL="0" indent="0">
              <a:buNone/>
            </a:pPr>
            <a:r>
              <a:rPr lang="en-US" sz="1150" dirty="0">
                <a:solidFill>
                  <a:srgbClr val="6F645D"/>
                </a:solidFill>
                <a:latin typeface="Arial" pitchFamily="34" charset="0"/>
                <a:ea typeface="Arial" pitchFamily="34" charset="-122"/>
                <a:cs typeface="Arial" pitchFamily="34" charset="-120"/>
              </a:rPr>
              <a:t>Preferred Partner</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AGENDA</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What we're covering today</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03</a:t>
            </a:r>
            <a:endParaRPr lang="en-US" sz="900" dirty="0"/>
          </a:p>
        </p:txBody>
      </p:sp>
      <p:sp>
        <p:nvSpPr>
          <p:cNvPr id="9" name="Shape 4"/>
          <p:cNvSpPr/>
          <p:nvPr/>
        </p:nvSpPr>
        <p:spPr>
          <a:xfrm>
            <a:off x="457200" y="1234440"/>
            <a:ext cx="8229600" cy="512064"/>
          </a:xfrm>
          <a:prstGeom prst="roundRect">
            <a:avLst>
              <a:gd name="adj" fmla="val 14286"/>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0" name="Shape 5"/>
          <p:cNvSpPr/>
          <p:nvPr/>
        </p:nvSpPr>
        <p:spPr>
          <a:xfrm>
            <a:off x="457200" y="1234440"/>
            <a:ext cx="731520" cy="512064"/>
          </a:xfrm>
          <a:prstGeom prst="roundRect">
            <a:avLst>
              <a:gd name="adj" fmla="val 14286"/>
            </a:avLst>
          </a:prstGeom>
          <a:solidFill>
            <a:srgbClr val="486C3C"/>
          </a:solidFill>
          <a:ln w="12700">
            <a:solidFill>
              <a:srgbClr val="486C3C"/>
            </a:solidFill>
            <a:prstDash val="solid"/>
          </a:ln>
        </p:spPr>
        <p:txBody>
          <a:bodyPr/>
          <a:lstStyle/>
          <a:p>
            <a:endParaRPr lang="en-US"/>
          </a:p>
        </p:txBody>
      </p:sp>
      <p:sp>
        <p:nvSpPr>
          <p:cNvPr id="11" name="Text 6"/>
          <p:cNvSpPr txBox="1"/>
          <p:nvPr/>
        </p:nvSpPr>
        <p:spPr>
          <a:xfrm>
            <a:off x="457200" y="1234440"/>
            <a:ext cx="731520"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Poppins" pitchFamily="34" charset="0"/>
                <a:ea typeface="Poppins" pitchFamily="34" charset="-122"/>
                <a:cs typeface="Poppins" pitchFamily="34" charset="-120"/>
              </a:rPr>
              <a:t>01</a:t>
            </a:r>
            <a:endParaRPr lang="en-US" sz="1600" dirty="0"/>
          </a:p>
        </p:txBody>
      </p:sp>
      <p:sp>
        <p:nvSpPr>
          <p:cNvPr id="12" name="Text 7"/>
          <p:cNvSpPr txBox="1"/>
          <p:nvPr/>
        </p:nvSpPr>
        <p:spPr>
          <a:xfrm>
            <a:off x="1417320" y="1271016"/>
            <a:ext cx="7040880" cy="256032"/>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Prompt export values</a:t>
            </a:r>
            <a:endParaRPr lang="en-US" sz="1300" dirty="0"/>
          </a:p>
        </p:txBody>
      </p:sp>
      <p:sp>
        <p:nvSpPr>
          <p:cNvPr id="13" name="Text 8"/>
          <p:cNvSpPr txBox="1"/>
          <p:nvPr/>
        </p:nvSpPr>
        <p:spPr>
          <a:xfrm>
            <a:off x="1417320" y="1508760"/>
            <a:ext cx="7040880" cy="201168"/>
          </a:xfrm>
          <a:prstGeom prst="rect">
            <a:avLst/>
          </a:prstGeom>
          <a:noFill/>
          <a:ln/>
        </p:spPr>
        <p:txBody>
          <a:bodyPr wrap="square" lIns="0" tIns="0" rIns="0" bIns="0" rtlCol="0" anchor="t"/>
          <a:lstStyle/>
          <a:p>
            <a:pPr marL="0" indent="0">
              <a:buNone/>
            </a:pPr>
            <a:r>
              <a:rPr lang="en-US" sz="1050" dirty="0">
                <a:solidFill>
                  <a:srgbClr val="6F645D"/>
                </a:solidFill>
                <a:latin typeface="Arial" pitchFamily="34" charset="0"/>
                <a:ea typeface="Arial" pitchFamily="34" charset="-122"/>
                <a:cs typeface="Arial" pitchFamily="34" charset="-120"/>
              </a:rPr>
              <a:t>Five built-in options for customizing your prompts</a:t>
            </a:r>
            <a:endParaRPr lang="en-US" sz="1050" dirty="0"/>
          </a:p>
        </p:txBody>
      </p:sp>
      <p:sp>
        <p:nvSpPr>
          <p:cNvPr id="14" name="Shape 9"/>
          <p:cNvSpPr/>
          <p:nvPr/>
        </p:nvSpPr>
        <p:spPr>
          <a:xfrm>
            <a:off x="457200" y="1856232"/>
            <a:ext cx="8229600" cy="512064"/>
          </a:xfrm>
          <a:prstGeom prst="roundRect">
            <a:avLst>
              <a:gd name="adj" fmla="val 14286"/>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5" name="Shape 10"/>
          <p:cNvSpPr/>
          <p:nvPr/>
        </p:nvSpPr>
        <p:spPr>
          <a:xfrm>
            <a:off x="457200" y="1856232"/>
            <a:ext cx="731520" cy="512064"/>
          </a:xfrm>
          <a:prstGeom prst="roundRect">
            <a:avLst>
              <a:gd name="adj" fmla="val 14286"/>
            </a:avLst>
          </a:prstGeom>
          <a:solidFill>
            <a:srgbClr val="433129"/>
          </a:solidFill>
          <a:ln w="12700">
            <a:solidFill>
              <a:srgbClr val="433129"/>
            </a:solidFill>
            <a:prstDash val="solid"/>
          </a:ln>
        </p:spPr>
        <p:txBody>
          <a:bodyPr/>
          <a:lstStyle/>
          <a:p>
            <a:endParaRPr lang="en-US"/>
          </a:p>
        </p:txBody>
      </p:sp>
      <p:sp>
        <p:nvSpPr>
          <p:cNvPr id="16" name="Text 11"/>
          <p:cNvSpPr txBox="1"/>
          <p:nvPr/>
        </p:nvSpPr>
        <p:spPr>
          <a:xfrm>
            <a:off x="457200" y="1856232"/>
            <a:ext cx="731520"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Poppins" pitchFamily="34" charset="0"/>
                <a:ea typeface="Poppins" pitchFamily="34" charset="-122"/>
                <a:cs typeface="Poppins" pitchFamily="34" charset="-120"/>
              </a:rPr>
              <a:t>02</a:t>
            </a:r>
            <a:endParaRPr lang="en-US" sz="1600" dirty="0"/>
          </a:p>
        </p:txBody>
      </p:sp>
      <p:sp>
        <p:nvSpPr>
          <p:cNvPr id="17" name="Text 12"/>
          <p:cNvSpPr txBox="1"/>
          <p:nvPr/>
        </p:nvSpPr>
        <p:spPr>
          <a:xfrm>
            <a:off x="1417320" y="1892808"/>
            <a:ext cx="7040880" cy="256032"/>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Translation codes</a:t>
            </a:r>
            <a:endParaRPr lang="en-US" sz="1300" dirty="0"/>
          </a:p>
        </p:txBody>
      </p:sp>
      <p:sp>
        <p:nvSpPr>
          <p:cNvPr id="18" name="Text 13"/>
          <p:cNvSpPr txBox="1"/>
          <p:nvPr/>
        </p:nvSpPr>
        <p:spPr>
          <a:xfrm>
            <a:off x="1417320" y="2130552"/>
            <a:ext cx="7040880" cy="201168"/>
          </a:xfrm>
          <a:prstGeom prst="rect">
            <a:avLst/>
          </a:prstGeom>
          <a:noFill/>
          <a:ln/>
        </p:spPr>
        <p:txBody>
          <a:bodyPr wrap="square" lIns="0" tIns="0" rIns="0" bIns="0" rtlCol="0" anchor="t"/>
          <a:lstStyle/>
          <a:p>
            <a:pPr marL="0" indent="0">
              <a:buNone/>
            </a:pPr>
            <a:r>
              <a:rPr lang="en-US" sz="1050" dirty="0">
                <a:solidFill>
                  <a:srgbClr val="6F645D"/>
                </a:solidFill>
                <a:latin typeface="Arial" pitchFamily="34" charset="0"/>
                <a:ea typeface="Arial" pitchFamily="34" charset="-122"/>
                <a:cs typeface="Arial" pitchFamily="34" charset="-120"/>
              </a:rPr>
              <a:t>Your reusable translation table in Slate</a:t>
            </a:r>
            <a:endParaRPr lang="en-US" sz="1050" dirty="0"/>
          </a:p>
        </p:txBody>
      </p:sp>
      <p:sp>
        <p:nvSpPr>
          <p:cNvPr id="19" name="Shape 14"/>
          <p:cNvSpPr/>
          <p:nvPr/>
        </p:nvSpPr>
        <p:spPr>
          <a:xfrm>
            <a:off x="457200" y="2478024"/>
            <a:ext cx="8229600" cy="512064"/>
          </a:xfrm>
          <a:prstGeom prst="roundRect">
            <a:avLst>
              <a:gd name="adj" fmla="val 14286"/>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0" name="Shape 15"/>
          <p:cNvSpPr/>
          <p:nvPr/>
        </p:nvSpPr>
        <p:spPr>
          <a:xfrm>
            <a:off x="457200" y="2478024"/>
            <a:ext cx="731520" cy="512064"/>
          </a:xfrm>
          <a:prstGeom prst="roundRect">
            <a:avLst>
              <a:gd name="adj" fmla="val 14286"/>
            </a:avLst>
          </a:prstGeom>
          <a:solidFill>
            <a:srgbClr val="486C3C"/>
          </a:solidFill>
          <a:ln w="12700">
            <a:solidFill>
              <a:srgbClr val="486C3C"/>
            </a:solidFill>
            <a:prstDash val="solid"/>
          </a:ln>
        </p:spPr>
        <p:txBody>
          <a:bodyPr/>
          <a:lstStyle/>
          <a:p>
            <a:endParaRPr lang="en-US"/>
          </a:p>
        </p:txBody>
      </p:sp>
      <p:sp>
        <p:nvSpPr>
          <p:cNvPr id="21" name="Text 16"/>
          <p:cNvSpPr txBox="1"/>
          <p:nvPr/>
        </p:nvSpPr>
        <p:spPr>
          <a:xfrm>
            <a:off x="457200" y="2478024"/>
            <a:ext cx="731520"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Poppins" pitchFamily="34" charset="0"/>
                <a:ea typeface="Poppins" pitchFamily="34" charset="-122"/>
                <a:cs typeface="Poppins" pitchFamily="34" charset="-120"/>
              </a:rPr>
              <a:t>03</a:t>
            </a:r>
            <a:endParaRPr lang="en-US" sz="1600" dirty="0"/>
          </a:p>
        </p:txBody>
      </p:sp>
      <p:sp>
        <p:nvSpPr>
          <p:cNvPr id="22" name="Text 17"/>
          <p:cNvSpPr txBox="1"/>
          <p:nvPr/>
        </p:nvSpPr>
        <p:spPr>
          <a:xfrm>
            <a:off x="1417320" y="2514600"/>
            <a:ext cx="7040880" cy="256032"/>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Subquery exports</a:t>
            </a:r>
            <a:endParaRPr lang="en-US" sz="1300" dirty="0"/>
          </a:p>
        </p:txBody>
      </p:sp>
      <p:sp>
        <p:nvSpPr>
          <p:cNvPr id="23" name="Text 18"/>
          <p:cNvSpPr txBox="1"/>
          <p:nvPr/>
        </p:nvSpPr>
        <p:spPr>
          <a:xfrm>
            <a:off x="1417320" y="2752344"/>
            <a:ext cx="7040880" cy="201168"/>
          </a:xfrm>
          <a:prstGeom prst="rect">
            <a:avLst/>
          </a:prstGeom>
          <a:noFill/>
          <a:ln/>
        </p:spPr>
        <p:txBody>
          <a:bodyPr wrap="square" lIns="0" tIns="0" rIns="0" bIns="0" rtlCol="0" anchor="t"/>
          <a:lstStyle/>
          <a:p>
            <a:pPr marL="0" indent="0">
              <a:buNone/>
            </a:pPr>
            <a:r>
              <a:rPr lang="en-US" sz="1050" dirty="0">
                <a:solidFill>
                  <a:srgbClr val="6F645D"/>
                </a:solidFill>
                <a:latin typeface="Arial" pitchFamily="34" charset="0"/>
                <a:ea typeface="Arial" pitchFamily="34" charset="-122"/>
                <a:cs typeface="Arial" pitchFamily="34" charset="-120"/>
              </a:rPr>
              <a:t>Getting the right value out of the query</a:t>
            </a:r>
            <a:endParaRPr lang="en-US" sz="1050" dirty="0"/>
          </a:p>
        </p:txBody>
      </p:sp>
      <p:sp>
        <p:nvSpPr>
          <p:cNvPr id="24" name="Shape 19"/>
          <p:cNvSpPr/>
          <p:nvPr/>
        </p:nvSpPr>
        <p:spPr>
          <a:xfrm>
            <a:off x="457200" y="3099816"/>
            <a:ext cx="8229600" cy="512064"/>
          </a:xfrm>
          <a:prstGeom prst="roundRect">
            <a:avLst>
              <a:gd name="adj" fmla="val 14286"/>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5" name="Shape 20"/>
          <p:cNvSpPr/>
          <p:nvPr/>
        </p:nvSpPr>
        <p:spPr>
          <a:xfrm>
            <a:off x="457200" y="3099816"/>
            <a:ext cx="731520" cy="512064"/>
          </a:xfrm>
          <a:prstGeom prst="roundRect">
            <a:avLst>
              <a:gd name="adj" fmla="val 14286"/>
            </a:avLst>
          </a:prstGeom>
          <a:solidFill>
            <a:srgbClr val="433129"/>
          </a:solidFill>
          <a:ln w="12700">
            <a:solidFill>
              <a:srgbClr val="433129"/>
            </a:solidFill>
            <a:prstDash val="solid"/>
          </a:ln>
        </p:spPr>
        <p:txBody>
          <a:bodyPr/>
          <a:lstStyle/>
          <a:p>
            <a:endParaRPr lang="en-US"/>
          </a:p>
        </p:txBody>
      </p:sp>
      <p:sp>
        <p:nvSpPr>
          <p:cNvPr id="26" name="Text 21"/>
          <p:cNvSpPr txBox="1"/>
          <p:nvPr/>
        </p:nvSpPr>
        <p:spPr>
          <a:xfrm>
            <a:off x="457200" y="3099816"/>
            <a:ext cx="731520"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Poppins" pitchFamily="34" charset="0"/>
                <a:ea typeface="Poppins" pitchFamily="34" charset="-122"/>
                <a:cs typeface="Poppins" pitchFamily="34" charset="-120"/>
              </a:rPr>
              <a:t>04</a:t>
            </a:r>
            <a:endParaRPr lang="en-US" sz="1600" dirty="0"/>
          </a:p>
        </p:txBody>
      </p:sp>
      <p:sp>
        <p:nvSpPr>
          <p:cNvPr id="27" name="Text 22"/>
          <p:cNvSpPr txBox="1"/>
          <p:nvPr/>
        </p:nvSpPr>
        <p:spPr>
          <a:xfrm>
            <a:off x="1417320" y="3136392"/>
            <a:ext cx="7040880" cy="256032"/>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Putting it to work</a:t>
            </a:r>
            <a:endParaRPr lang="en-US" sz="1300" dirty="0"/>
          </a:p>
        </p:txBody>
      </p:sp>
      <p:sp>
        <p:nvSpPr>
          <p:cNvPr id="28" name="Text 23"/>
          <p:cNvSpPr txBox="1"/>
          <p:nvPr/>
        </p:nvSpPr>
        <p:spPr>
          <a:xfrm>
            <a:off x="1417320" y="3374136"/>
            <a:ext cx="7040880" cy="201168"/>
          </a:xfrm>
          <a:prstGeom prst="rect">
            <a:avLst/>
          </a:prstGeom>
          <a:noFill/>
          <a:ln/>
        </p:spPr>
        <p:txBody>
          <a:bodyPr wrap="square" lIns="0" tIns="0" rIns="0" bIns="0" rtlCol="0" anchor="t"/>
          <a:lstStyle/>
          <a:p>
            <a:pPr marL="0" indent="0">
              <a:buNone/>
            </a:pPr>
            <a:r>
              <a:rPr lang="en-US" sz="1050" dirty="0">
                <a:solidFill>
                  <a:srgbClr val="6F645D"/>
                </a:solidFill>
                <a:latin typeface="Arial" pitchFamily="34" charset="0"/>
                <a:ea typeface="Arial" pitchFamily="34" charset="-122"/>
                <a:cs typeface="Arial" pitchFamily="34" charset="-120"/>
              </a:rPr>
              <a:t>Queries, exports, mailings, portals, and workflows</a:t>
            </a:r>
            <a:endParaRPr lang="en-US" sz="1050" dirty="0"/>
          </a:p>
        </p:txBody>
      </p:sp>
      <p:sp>
        <p:nvSpPr>
          <p:cNvPr id="29" name="Shape 24"/>
          <p:cNvSpPr/>
          <p:nvPr/>
        </p:nvSpPr>
        <p:spPr>
          <a:xfrm>
            <a:off x="457200" y="3721608"/>
            <a:ext cx="8229600" cy="512064"/>
          </a:xfrm>
          <a:prstGeom prst="roundRect">
            <a:avLst>
              <a:gd name="adj" fmla="val 14286"/>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30" name="Shape 25"/>
          <p:cNvSpPr/>
          <p:nvPr/>
        </p:nvSpPr>
        <p:spPr>
          <a:xfrm>
            <a:off x="457200" y="3721608"/>
            <a:ext cx="731520" cy="512064"/>
          </a:xfrm>
          <a:prstGeom prst="roundRect">
            <a:avLst>
              <a:gd name="adj" fmla="val 14286"/>
            </a:avLst>
          </a:prstGeom>
          <a:solidFill>
            <a:srgbClr val="486C3C"/>
          </a:solidFill>
          <a:ln w="12700">
            <a:solidFill>
              <a:srgbClr val="486C3C"/>
            </a:solidFill>
            <a:prstDash val="solid"/>
          </a:ln>
        </p:spPr>
        <p:txBody>
          <a:bodyPr/>
          <a:lstStyle/>
          <a:p>
            <a:endParaRPr lang="en-US"/>
          </a:p>
        </p:txBody>
      </p:sp>
      <p:sp>
        <p:nvSpPr>
          <p:cNvPr id="31" name="Text 26"/>
          <p:cNvSpPr txBox="1"/>
          <p:nvPr/>
        </p:nvSpPr>
        <p:spPr>
          <a:xfrm>
            <a:off x="457200" y="3721608"/>
            <a:ext cx="731520" cy="512064"/>
          </a:xfrm>
          <a:prstGeom prst="rect">
            <a:avLst/>
          </a:prstGeom>
          <a:noFill/>
          <a:ln/>
        </p:spPr>
        <p:txBody>
          <a:bodyPr wrap="square" lIns="0" tIns="0" rIns="0" bIns="0" rtlCol="0" anchor="ctr"/>
          <a:lstStyle/>
          <a:p>
            <a:pPr marL="0" indent="0" algn="ctr">
              <a:buNone/>
            </a:pPr>
            <a:r>
              <a:rPr lang="en-US" sz="1600" b="1" dirty="0">
                <a:solidFill>
                  <a:srgbClr val="FFFFFF"/>
                </a:solidFill>
                <a:latin typeface="Poppins" pitchFamily="34" charset="0"/>
                <a:ea typeface="Poppins" pitchFamily="34" charset="-122"/>
                <a:cs typeface="Poppins" pitchFamily="34" charset="-120"/>
              </a:rPr>
              <a:t>05</a:t>
            </a:r>
            <a:endParaRPr lang="en-US" sz="1600" dirty="0"/>
          </a:p>
        </p:txBody>
      </p:sp>
      <p:sp>
        <p:nvSpPr>
          <p:cNvPr id="32" name="Text 27"/>
          <p:cNvSpPr txBox="1"/>
          <p:nvPr/>
        </p:nvSpPr>
        <p:spPr>
          <a:xfrm>
            <a:off x="1417320" y="3758184"/>
            <a:ext cx="7040880" cy="256032"/>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Wrap-up and reminders</a:t>
            </a:r>
            <a:endParaRPr lang="en-US" sz="1300" dirty="0"/>
          </a:p>
        </p:txBody>
      </p:sp>
      <p:sp>
        <p:nvSpPr>
          <p:cNvPr id="33" name="Text 28"/>
          <p:cNvSpPr txBox="1"/>
          <p:nvPr/>
        </p:nvSpPr>
        <p:spPr>
          <a:xfrm>
            <a:off x="1417320" y="3995928"/>
            <a:ext cx="7040880" cy="201168"/>
          </a:xfrm>
          <a:prstGeom prst="rect">
            <a:avLst/>
          </a:prstGeom>
          <a:noFill/>
          <a:ln/>
        </p:spPr>
        <p:txBody>
          <a:bodyPr wrap="square" lIns="0" tIns="0" rIns="0" bIns="0" rtlCol="0" anchor="t"/>
          <a:lstStyle/>
          <a:p>
            <a:pPr marL="0" indent="0">
              <a:buNone/>
            </a:pPr>
            <a:r>
              <a:rPr lang="en-US" sz="1050" dirty="0">
                <a:solidFill>
                  <a:srgbClr val="6F645D"/>
                </a:solidFill>
                <a:latin typeface="Arial" pitchFamily="34" charset="0"/>
                <a:ea typeface="Arial" pitchFamily="34" charset="-122"/>
                <a:cs typeface="Arial" pitchFamily="34" charset="-120"/>
              </a:rPr>
              <a:t>Design principles, common traps, the design lab, and questions</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THE PROBLEM</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The prompt list pile-up</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04</a:t>
            </a:r>
            <a:endParaRPr lang="en-US" sz="900" dirty="0"/>
          </a:p>
        </p:txBody>
      </p:sp>
      <p:sp>
        <p:nvSpPr>
          <p:cNvPr id="8" name="Shape 4"/>
          <p:cNvSpPr/>
          <p:nvPr/>
        </p:nvSpPr>
        <p:spPr>
          <a:xfrm>
            <a:off x="457200" y="1280160"/>
            <a:ext cx="3657600" cy="2697480"/>
          </a:xfrm>
          <a:prstGeom prst="roundRect">
            <a:avLst>
              <a:gd name="adj" fmla="val 2712"/>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85800" y="1426464"/>
            <a:ext cx="3200400" cy="274320"/>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Before: one list per need</a:t>
            </a:r>
            <a:endParaRPr lang="en-US" sz="1300" dirty="0"/>
          </a:p>
        </p:txBody>
      </p:sp>
      <p:sp>
        <p:nvSpPr>
          <p:cNvPr id="10" name="Shape 6"/>
          <p:cNvSpPr/>
          <p:nvPr/>
        </p:nvSpPr>
        <p:spPr>
          <a:xfrm>
            <a:off x="685800" y="1810512"/>
            <a:ext cx="2926080" cy="329184"/>
          </a:xfrm>
          <a:prstGeom prst="roundRect">
            <a:avLst>
              <a:gd name="adj" fmla="val 13889"/>
            </a:avLst>
          </a:prstGeom>
          <a:solidFill>
            <a:srgbClr val="EFE8E3"/>
          </a:solidFill>
          <a:ln w="12700">
            <a:solidFill>
              <a:srgbClr val="CBBBB0"/>
            </a:solidFill>
            <a:prstDash val="solid"/>
          </a:ln>
        </p:spPr>
        <p:txBody>
          <a:bodyPr/>
          <a:lstStyle/>
          <a:p>
            <a:endParaRPr lang="en-US"/>
          </a:p>
        </p:txBody>
      </p:sp>
      <p:sp>
        <p:nvSpPr>
          <p:cNvPr id="11" name="Text 7"/>
          <p:cNvSpPr txBox="1"/>
          <p:nvPr/>
        </p:nvSpPr>
        <p:spPr>
          <a:xfrm>
            <a:off x="822960" y="1810512"/>
            <a:ext cx="2743200" cy="329184"/>
          </a:xfrm>
          <a:prstGeom prst="rect">
            <a:avLst/>
          </a:prstGeom>
          <a:noFill/>
          <a:ln/>
        </p:spPr>
        <p:txBody>
          <a:bodyPr wrap="square" lIns="0" tIns="0" rIns="0" bIns="0" rtlCol="0" anchor="ctr"/>
          <a:lstStyle/>
          <a:p>
            <a:pPr marL="0" indent="0">
              <a:buNone/>
            </a:pPr>
            <a:r>
              <a:rPr lang="en-US" sz="1100" dirty="0">
                <a:solidFill>
                  <a:srgbClr val="433129"/>
                </a:solidFill>
                <a:latin typeface="Arial" pitchFamily="34" charset="0"/>
                <a:ea typeface="Arial" pitchFamily="34" charset="-122"/>
                <a:cs typeface="Arial" pitchFamily="34" charset="-120"/>
              </a:rPr>
              <a:t>Program for queries</a:t>
            </a:r>
            <a:endParaRPr lang="en-US" sz="1100" dirty="0"/>
          </a:p>
        </p:txBody>
      </p:sp>
      <p:sp>
        <p:nvSpPr>
          <p:cNvPr id="12" name="Shape 8"/>
          <p:cNvSpPr/>
          <p:nvPr/>
        </p:nvSpPr>
        <p:spPr>
          <a:xfrm>
            <a:off x="749808" y="2212848"/>
            <a:ext cx="2926080" cy="329184"/>
          </a:xfrm>
          <a:prstGeom prst="roundRect">
            <a:avLst>
              <a:gd name="adj" fmla="val 13889"/>
            </a:avLst>
          </a:prstGeom>
          <a:solidFill>
            <a:srgbClr val="EFE8E3"/>
          </a:solidFill>
          <a:ln w="12700">
            <a:solidFill>
              <a:srgbClr val="CBBBB0"/>
            </a:solidFill>
            <a:prstDash val="solid"/>
          </a:ln>
        </p:spPr>
        <p:txBody>
          <a:bodyPr/>
          <a:lstStyle/>
          <a:p>
            <a:endParaRPr lang="en-US"/>
          </a:p>
        </p:txBody>
      </p:sp>
      <p:sp>
        <p:nvSpPr>
          <p:cNvPr id="13" name="Text 9"/>
          <p:cNvSpPr txBox="1"/>
          <p:nvPr/>
        </p:nvSpPr>
        <p:spPr>
          <a:xfrm>
            <a:off x="886968" y="2212848"/>
            <a:ext cx="2743200" cy="329184"/>
          </a:xfrm>
          <a:prstGeom prst="rect">
            <a:avLst/>
          </a:prstGeom>
          <a:noFill/>
          <a:ln/>
        </p:spPr>
        <p:txBody>
          <a:bodyPr wrap="square" lIns="0" tIns="0" rIns="0" bIns="0" rtlCol="0" anchor="ctr"/>
          <a:lstStyle/>
          <a:p>
            <a:pPr marL="0" indent="0">
              <a:buNone/>
            </a:pPr>
            <a:r>
              <a:rPr lang="en-US" sz="1100" dirty="0">
                <a:solidFill>
                  <a:srgbClr val="433129"/>
                </a:solidFill>
                <a:latin typeface="Arial" pitchFamily="34" charset="0"/>
                <a:ea typeface="Arial" pitchFamily="34" charset="-122"/>
                <a:cs typeface="Arial" pitchFamily="34" charset="-120"/>
              </a:rPr>
              <a:t>Program for SIS</a:t>
            </a:r>
            <a:endParaRPr lang="en-US" sz="1100" dirty="0"/>
          </a:p>
        </p:txBody>
      </p:sp>
      <p:sp>
        <p:nvSpPr>
          <p:cNvPr id="14" name="Shape 10"/>
          <p:cNvSpPr/>
          <p:nvPr/>
        </p:nvSpPr>
        <p:spPr>
          <a:xfrm>
            <a:off x="813816" y="2615184"/>
            <a:ext cx="2926080" cy="329184"/>
          </a:xfrm>
          <a:prstGeom prst="roundRect">
            <a:avLst>
              <a:gd name="adj" fmla="val 13889"/>
            </a:avLst>
          </a:prstGeom>
          <a:solidFill>
            <a:srgbClr val="EFE8E3"/>
          </a:solidFill>
          <a:ln w="12700">
            <a:solidFill>
              <a:srgbClr val="CBBBB0"/>
            </a:solidFill>
            <a:prstDash val="solid"/>
          </a:ln>
        </p:spPr>
        <p:txBody>
          <a:bodyPr/>
          <a:lstStyle/>
          <a:p>
            <a:endParaRPr lang="en-US"/>
          </a:p>
        </p:txBody>
      </p:sp>
      <p:sp>
        <p:nvSpPr>
          <p:cNvPr id="15" name="Text 11"/>
          <p:cNvSpPr txBox="1"/>
          <p:nvPr/>
        </p:nvSpPr>
        <p:spPr>
          <a:xfrm>
            <a:off x="950976" y="2615184"/>
            <a:ext cx="2743200" cy="329184"/>
          </a:xfrm>
          <a:prstGeom prst="rect">
            <a:avLst/>
          </a:prstGeom>
          <a:noFill/>
          <a:ln/>
        </p:spPr>
        <p:txBody>
          <a:bodyPr wrap="square" lIns="0" tIns="0" rIns="0" bIns="0" rtlCol="0" anchor="ctr"/>
          <a:lstStyle/>
          <a:p>
            <a:pPr marL="0" indent="0">
              <a:buNone/>
            </a:pPr>
            <a:r>
              <a:rPr lang="en-US" sz="1100" dirty="0">
                <a:solidFill>
                  <a:srgbClr val="433129"/>
                </a:solidFill>
                <a:latin typeface="Arial" pitchFamily="34" charset="0"/>
                <a:ea typeface="Arial" pitchFamily="34" charset="-122"/>
                <a:cs typeface="Arial" pitchFamily="34" charset="-120"/>
              </a:rPr>
              <a:t>Program for email copy</a:t>
            </a:r>
            <a:endParaRPr lang="en-US" sz="1100" dirty="0"/>
          </a:p>
        </p:txBody>
      </p:sp>
      <p:sp>
        <p:nvSpPr>
          <p:cNvPr id="16" name="Shape 12"/>
          <p:cNvSpPr/>
          <p:nvPr/>
        </p:nvSpPr>
        <p:spPr>
          <a:xfrm>
            <a:off x="877824" y="3017520"/>
            <a:ext cx="2926080" cy="329184"/>
          </a:xfrm>
          <a:prstGeom prst="roundRect">
            <a:avLst>
              <a:gd name="adj" fmla="val 13889"/>
            </a:avLst>
          </a:prstGeom>
          <a:solidFill>
            <a:srgbClr val="EFE8E3"/>
          </a:solidFill>
          <a:ln w="12700">
            <a:solidFill>
              <a:srgbClr val="CBBBB0"/>
            </a:solidFill>
            <a:prstDash val="solid"/>
          </a:ln>
        </p:spPr>
        <p:txBody>
          <a:bodyPr/>
          <a:lstStyle/>
          <a:p>
            <a:endParaRPr lang="en-US"/>
          </a:p>
        </p:txBody>
      </p:sp>
      <p:sp>
        <p:nvSpPr>
          <p:cNvPr id="17" name="Text 13"/>
          <p:cNvSpPr txBox="1"/>
          <p:nvPr/>
        </p:nvSpPr>
        <p:spPr>
          <a:xfrm>
            <a:off x="1014984" y="3017520"/>
            <a:ext cx="2743200" cy="329184"/>
          </a:xfrm>
          <a:prstGeom prst="rect">
            <a:avLst/>
          </a:prstGeom>
          <a:noFill/>
          <a:ln/>
        </p:spPr>
        <p:txBody>
          <a:bodyPr wrap="square" lIns="0" tIns="0" rIns="0" bIns="0" rtlCol="0" anchor="ctr"/>
          <a:lstStyle/>
          <a:p>
            <a:pPr marL="0" indent="0">
              <a:buNone/>
            </a:pPr>
            <a:r>
              <a:rPr lang="en-US" sz="1100" dirty="0">
                <a:solidFill>
                  <a:srgbClr val="433129"/>
                </a:solidFill>
                <a:latin typeface="Arial" pitchFamily="34" charset="0"/>
                <a:ea typeface="Arial" pitchFamily="34" charset="-122"/>
                <a:cs typeface="Arial" pitchFamily="34" charset="-120"/>
              </a:rPr>
              <a:t>Program for deadlines</a:t>
            </a:r>
            <a:endParaRPr lang="en-US" sz="1100" dirty="0"/>
          </a:p>
        </p:txBody>
      </p:sp>
      <p:sp>
        <p:nvSpPr>
          <p:cNvPr id="18" name="Shape 14"/>
          <p:cNvSpPr/>
          <p:nvPr/>
        </p:nvSpPr>
        <p:spPr>
          <a:xfrm>
            <a:off x="941832" y="3419856"/>
            <a:ext cx="2926080" cy="329184"/>
          </a:xfrm>
          <a:prstGeom prst="roundRect">
            <a:avLst>
              <a:gd name="adj" fmla="val 13889"/>
            </a:avLst>
          </a:prstGeom>
          <a:solidFill>
            <a:srgbClr val="EFE8E3"/>
          </a:solidFill>
          <a:ln w="12700">
            <a:solidFill>
              <a:srgbClr val="CBBBB0"/>
            </a:solidFill>
            <a:prstDash val="solid"/>
          </a:ln>
        </p:spPr>
        <p:txBody>
          <a:bodyPr/>
          <a:lstStyle/>
          <a:p>
            <a:endParaRPr lang="en-US"/>
          </a:p>
        </p:txBody>
      </p:sp>
      <p:sp>
        <p:nvSpPr>
          <p:cNvPr id="19" name="Text 15"/>
          <p:cNvSpPr txBox="1"/>
          <p:nvPr/>
        </p:nvSpPr>
        <p:spPr>
          <a:xfrm>
            <a:off x="1078992" y="3419856"/>
            <a:ext cx="2743200" cy="329184"/>
          </a:xfrm>
          <a:prstGeom prst="rect">
            <a:avLst/>
          </a:prstGeom>
          <a:noFill/>
          <a:ln/>
        </p:spPr>
        <p:txBody>
          <a:bodyPr wrap="square" lIns="0" tIns="0" rIns="0" bIns="0" rtlCol="0" anchor="ctr"/>
          <a:lstStyle/>
          <a:p>
            <a:pPr marL="0" indent="0">
              <a:buNone/>
            </a:pPr>
            <a:r>
              <a:rPr lang="en-US" sz="1100" dirty="0">
                <a:solidFill>
                  <a:srgbClr val="433129"/>
                </a:solidFill>
                <a:latin typeface="Arial" pitchFamily="34" charset="0"/>
                <a:ea typeface="Arial" pitchFamily="34" charset="-122"/>
                <a:cs typeface="Arial" pitchFamily="34" charset="-120"/>
              </a:rPr>
              <a:t>Program for territory</a:t>
            </a:r>
            <a:endParaRPr lang="en-US" sz="1100" dirty="0"/>
          </a:p>
        </p:txBody>
      </p:sp>
      <p:sp>
        <p:nvSpPr>
          <p:cNvPr id="20" name="Shape 16"/>
          <p:cNvSpPr/>
          <p:nvPr/>
        </p:nvSpPr>
        <p:spPr>
          <a:xfrm>
            <a:off x="4251960" y="2624328"/>
            <a:ext cx="548640" cy="914"/>
          </a:xfrm>
          <a:prstGeom prst="line">
            <a:avLst/>
          </a:prstGeom>
          <a:noFill/>
          <a:ln w="15875">
            <a:solidFill>
              <a:srgbClr val="486C3C"/>
            </a:solidFill>
            <a:prstDash val="solid"/>
            <a:tailEnd type="triangle"/>
          </a:ln>
        </p:spPr>
        <p:txBody>
          <a:bodyPr/>
          <a:lstStyle/>
          <a:p>
            <a:endParaRPr lang="en-US"/>
          </a:p>
        </p:txBody>
      </p:sp>
      <p:sp>
        <p:nvSpPr>
          <p:cNvPr id="21" name="Shape 17"/>
          <p:cNvSpPr/>
          <p:nvPr/>
        </p:nvSpPr>
        <p:spPr>
          <a:xfrm>
            <a:off x="4937760" y="1280160"/>
            <a:ext cx="3749040" cy="2697480"/>
          </a:xfrm>
          <a:prstGeom prst="roundRect">
            <a:avLst>
              <a:gd name="adj" fmla="val 2712"/>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2" name="Text 18"/>
          <p:cNvSpPr txBox="1"/>
          <p:nvPr/>
        </p:nvSpPr>
        <p:spPr>
          <a:xfrm>
            <a:off x="5166360" y="1426464"/>
            <a:ext cx="3383280" cy="274320"/>
          </a:xfrm>
          <a:prstGeom prst="rect">
            <a:avLst/>
          </a:prstGeom>
          <a:noFill/>
          <a:ln/>
        </p:spPr>
        <p:txBody>
          <a:bodyPr wrap="square" lIns="0" tIns="0" rIns="0" bIns="0" rtlCol="0" anchor="t"/>
          <a:lstStyle/>
          <a:p>
            <a:pPr marL="0" indent="0">
              <a:buNone/>
            </a:pPr>
            <a:r>
              <a:rPr lang="en-US" sz="1300" b="1" dirty="0">
                <a:solidFill>
                  <a:srgbClr val="486C3C"/>
                </a:solidFill>
                <a:latin typeface="Poppins" pitchFamily="34" charset="0"/>
                <a:ea typeface="Poppins" pitchFamily="34" charset="-122"/>
                <a:cs typeface="Poppins" pitchFamily="34" charset="-120"/>
              </a:rPr>
              <a:t>After: one list, many outputs</a:t>
            </a:r>
            <a:endParaRPr lang="en-US" sz="1300" dirty="0"/>
          </a:p>
        </p:txBody>
      </p:sp>
      <p:sp>
        <p:nvSpPr>
          <p:cNvPr id="23" name="Shape 19"/>
          <p:cNvSpPr/>
          <p:nvPr/>
        </p:nvSpPr>
        <p:spPr>
          <a:xfrm>
            <a:off x="5166360" y="1810512"/>
            <a:ext cx="3291840" cy="384048"/>
          </a:xfrm>
          <a:prstGeom prst="roundRect">
            <a:avLst>
              <a:gd name="adj" fmla="val 14286"/>
            </a:avLst>
          </a:prstGeom>
          <a:solidFill>
            <a:srgbClr val="486C3C"/>
          </a:solidFill>
          <a:ln w="12700">
            <a:solidFill>
              <a:srgbClr val="486C3C"/>
            </a:solidFill>
            <a:prstDash val="solid"/>
          </a:ln>
        </p:spPr>
        <p:txBody>
          <a:bodyPr/>
          <a:lstStyle/>
          <a:p>
            <a:endParaRPr lang="en-US"/>
          </a:p>
        </p:txBody>
      </p:sp>
      <p:sp>
        <p:nvSpPr>
          <p:cNvPr id="24" name="Text 20"/>
          <p:cNvSpPr txBox="1"/>
          <p:nvPr/>
        </p:nvSpPr>
        <p:spPr>
          <a:xfrm>
            <a:off x="5239512" y="1810512"/>
            <a:ext cx="3145536"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Program: MBA - Online</a:t>
            </a:r>
            <a:endParaRPr lang="en-US" sz="1100" dirty="0"/>
          </a:p>
        </p:txBody>
      </p:sp>
      <p:sp>
        <p:nvSpPr>
          <p:cNvPr id="25" name="Shape 21"/>
          <p:cNvSpPr/>
          <p:nvPr/>
        </p:nvSpPr>
        <p:spPr>
          <a:xfrm>
            <a:off x="5166360" y="2331720"/>
            <a:ext cx="1600200" cy="338328"/>
          </a:xfrm>
          <a:prstGeom prst="roundRect">
            <a:avLst>
              <a:gd name="adj" fmla="val 16216"/>
            </a:avLst>
          </a:prstGeom>
          <a:solidFill>
            <a:srgbClr val="E7F1E1"/>
          </a:solidFill>
          <a:ln w="12700">
            <a:solidFill>
              <a:srgbClr val="B9D9AD"/>
            </a:solidFill>
            <a:prstDash val="solid"/>
          </a:ln>
        </p:spPr>
        <p:txBody>
          <a:bodyPr/>
          <a:lstStyle/>
          <a:p>
            <a:endParaRPr lang="en-US"/>
          </a:p>
        </p:txBody>
      </p:sp>
      <p:sp>
        <p:nvSpPr>
          <p:cNvPr id="26" name="Text 22"/>
          <p:cNvSpPr txBox="1"/>
          <p:nvPr/>
        </p:nvSpPr>
        <p:spPr>
          <a:xfrm>
            <a:off x="5239512" y="2331720"/>
            <a:ext cx="1453896" cy="338328"/>
          </a:xfrm>
          <a:prstGeom prst="rect">
            <a:avLst/>
          </a:prstGeom>
          <a:noFill/>
          <a:ln/>
        </p:spPr>
        <p:txBody>
          <a:bodyPr wrap="square" lIns="0" tIns="0" rIns="0" bIns="0" rtlCol="0" anchor="ctr"/>
          <a:lstStyle/>
          <a:p>
            <a:pPr marL="0" indent="0" algn="ctr">
              <a:buNone/>
            </a:pPr>
            <a:r>
              <a:rPr lang="en-US" sz="1000" b="1" dirty="0">
                <a:solidFill>
                  <a:srgbClr val="35522C"/>
                </a:solidFill>
                <a:latin typeface="Poppins" pitchFamily="34" charset="0"/>
                <a:ea typeface="Poppins" pitchFamily="34" charset="-122"/>
                <a:cs typeface="Poppins" pitchFamily="34" charset="-120"/>
              </a:rPr>
              <a:t>MBAO</a:t>
            </a:r>
            <a:endParaRPr lang="en-US" sz="1000" dirty="0"/>
          </a:p>
        </p:txBody>
      </p:sp>
      <p:sp>
        <p:nvSpPr>
          <p:cNvPr id="27" name="Shape 23"/>
          <p:cNvSpPr/>
          <p:nvPr/>
        </p:nvSpPr>
        <p:spPr>
          <a:xfrm>
            <a:off x="6858000" y="2331720"/>
            <a:ext cx="1600200" cy="338328"/>
          </a:xfrm>
          <a:prstGeom prst="roundRect">
            <a:avLst>
              <a:gd name="adj" fmla="val 16216"/>
            </a:avLst>
          </a:prstGeom>
          <a:solidFill>
            <a:srgbClr val="E7F1E1"/>
          </a:solidFill>
          <a:ln w="12700">
            <a:solidFill>
              <a:srgbClr val="B9D9AD"/>
            </a:solidFill>
            <a:prstDash val="solid"/>
          </a:ln>
        </p:spPr>
        <p:txBody>
          <a:bodyPr/>
          <a:lstStyle/>
          <a:p>
            <a:endParaRPr lang="en-US"/>
          </a:p>
        </p:txBody>
      </p:sp>
      <p:sp>
        <p:nvSpPr>
          <p:cNvPr id="28" name="Text 24"/>
          <p:cNvSpPr txBox="1"/>
          <p:nvPr/>
        </p:nvSpPr>
        <p:spPr>
          <a:xfrm>
            <a:off x="6931152" y="2331720"/>
            <a:ext cx="1453896" cy="338328"/>
          </a:xfrm>
          <a:prstGeom prst="rect">
            <a:avLst/>
          </a:prstGeom>
          <a:noFill/>
          <a:ln/>
        </p:spPr>
        <p:txBody>
          <a:bodyPr wrap="square" lIns="0" tIns="0" rIns="0" bIns="0" rtlCol="0" anchor="ctr"/>
          <a:lstStyle/>
          <a:p>
            <a:pPr marL="0" indent="0" algn="ctr">
              <a:buNone/>
            </a:pPr>
            <a:r>
              <a:rPr lang="en-US" sz="1000" b="1" dirty="0">
                <a:solidFill>
                  <a:srgbClr val="35522C"/>
                </a:solidFill>
                <a:latin typeface="Poppins" pitchFamily="34" charset="0"/>
                <a:ea typeface="Poppins" pitchFamily="34" charset="-122"/>
                <a:cs typeface="Poppins" pitchFamily="34" charset="-120"/>
              </a:rPr>
              <a:t>1420</a:t>
            </a:r>
            <a:endParaRPr lang="en-US" sz="1000" dirty="0"/>
          </a:p>
        </p:txBody>
      </p:sp>
      <p:sp>
        <p:nvSpPr>
          <p:cNvPr id="29" name="Shape 25"/>
          <p:cNvSpPr/>
          <p:nvPr/>
        </p:nvSpPr>
        <p:spPr>
          <a:xfrm>
            <a:off x="5166360" y="2761488"/>
            <a:ext cx="1600200" cy="338328"/>
          </a:xfrm>
          <a:prstGeom prst="roundRect">
            <a:avLst>
              <a:gd name="adj" fmla="val 16216"/>
            </a:avLst>
          </a:prstGeom>
          <a:solidFill>
            <a:srgbClr val="E7F1E1"/>
          </a:solidFill>
          <a:ln w="12700">
            <a:solidFill>
              <a:srgbClr val="B9D9AD"/>
            </a:solidFill>
            <a:prstDash val="solid"/>
          </a:ln>
        </p:spPr>
        <p:txBody>
          <a:bodyPr/>
          <a:lstStyle/>
          <a:p>
            <a:endParaRPr lang="en-US"/>
          </a:p>
        </p:txBody>
      </p:sp>
      <p:sp>
        <p:nvSpPr>
          <p:cNvPr id="30" name="Text 26"/>
          <p:cNvSpPr txBox="1"/>
          <p:nvPr/>
        </p:nvSpPr>
        <p:spPr>
          <a:xfrm>
            <a:off x="5239512" y="2761488"/>
            <a:ext cx="1453896" cy="338328"/>
          </a:xfrm>
          <a:prstGeom prst="rect">
            <a:avLst/>
          </a:prstGeom>
          <a:noFill/>
          <a:ln/>
        </p:spPr>
        <p:txBody>
          <a:bodyPr wrap="square" lIns="0" tIns="0" rIns="0" bIns="0" rtlCol="0" anchor="ctr"/>
          <a:lstStyle/>
          <a:p>
            <a:pPr marL="0" indent="0" algn="ctr">
              <a:buNone/>
            </a:pPr>
            <a:r>
              <a:rPr lang="en-US" sz="1000" b="1" dirty="0">
                <a:solidFill>
                  <a:srgbClr val="35522C"/>
                </a:solidFill>
                <a:latin typeface="Poppins" pitchFamily="34" charset="0"/>
                <a:ea typeface="Poppins" pitchFamily="34" charset="-122"/>
                <a:cs typeface="Poppins" pitchFamily="34" charset="-120"/>
              </a:rPr>
              <a:t>Graduate Business</a:t>
            </a:r>
            <a:endParaRPr lang="en-US" sz="1000" dirty="0"/>
          </a:p>
        </p:txBody>
      </p:sp>
      <p:sp>
        <p:nvSpPr>
          <p:cNvPr id="31" name="Shape 27"/>
          <p:cNvSpPr/>
          <p:nvPr/>
        </p:nvSpPr>
        <p:spPr>
          <a:xfrm>
            <a:off x="6858000" y="2761488"/>
            <a:ext cx="1600200" cy="338328"/>
          </a:xfrm>
          <a:prstGeom prst="roundRect">
            <a:avLst>
              <a:gd name="adj" fmla="val 16216"/>
            </a:avLst>
          </a:prstGeom>
          <a:solidFill>
            <a:srgbClr val="E7F1E1"/>
          </a:solidFill>
          <a:ln w="12700">
            <a:solidFill>
              <a:srgbClr val="B9D9AD"/>
            </a:solidFill>
            <a:prstDash val="solid"/>
          </a:ln>
        </p:spPr>
        <p:txBody>
          <a:bodyPr/>
          <a:lstStyle/>
          <a:p>
            <a:endParaRPr lang="en-US"/>
          </a:p>
        </p:txBody>
      </p:sp>
      <p:sp>
        <p:nvSpPr>
          <p:cNvPr id="32" name="Text 28"/>
          <p:cNvSpPr txBox="1"/>
          <p:nvPr/>
        </p:nvSpPr>
        <p:spPr>
          <a:xfrm>
            <a:off x="6931152" y="2761488"/>
            <a:ext cx="1453896" cy="338328"/>
          </a:xfrm>
          <a:prstGeom prst="rect">
            <a:avLst/>
          </a:prstGeom>
          <a:noFill/>
          <a:ln/>
        </p:spPr>
        <p:txBody>
          <a:bodyPr wrap="square" lIns="0" tIns="0" rIns="0" bIns="0" rtlCol="0" anchor="ctr"/>
          <a:lstStyle/>
          <a:p>
            <a:pPr marL="0" indent="0" algn="ctr">
              <a:buNone/>
            </a:pPr>
            <a:r>
              <a:rPr lang="en-US" sz="1000" b="1" dirty="0">
                <a:solidFill>
                  <a:srgbClr val="35522C"/>
                </a:solidFill>
                <a:latin typeface="Poppins" pitchFamily="34" charset="0"/>
                <a:ea typeface="Poppins" pitchFamily="34" charset="-122"/>
                <a:cs typeface="Poppins" pitchFamily="34" charset="-120"/>
              </a:rPr>
              <a:t>Online</a:t>
            </a:r>
            <a:endParaRPr lang="en-US" sz="1000" dirty="0"/>
          </a:p>
        </p:txBody>
      </p:sp>
      <p:sp>
        <p:nvSpPr>
          <p:cNvPr id="33" name="Shape 29"/>
          <p:cNvSpPr/>
          <p:nvPr/>
        </p:nvSpPr>
        <p:spPr>
          <a:xfrm>
            <a:off x="6035040" y="3190342"/>
            <a:ext cx="1600200" cy="338328"/>
          </a:xfrm>
          <a:prstGeom prst="roundRect">
            <a:avLst>
              <a:gd name="adj" fmla="val 16216"/>
            </a:avLst>
          </a:prstGeom>
          <a:solidFill>
            <a:srgbClr val="7BB867"/>
          </a:solidFill>
          <a:ln w="12700">
            <a:solidFill>
              <a:srgbClr val="7BB867"/>
            </a:solidFill>
            <a:prstDash val="solid"/>
          </a:ln>
        </p:spPr>
        <p:txBody>
          <a:bodyPr/>
          <a:lstStyle/>
          <a:p>
            <a:endParaRPr lang="en-US"/>
          </a:p>
        </p:txBody>
      </p:sp>
      <p:sp>
        <p:nvSpPr>
          <p:cNvPr id="34" name="Text 30"/>
          <p:cNvSpPr txBox="1"/>
          <p:nvPr/>
        </p:nvSpPr>
        <p:spPr>
          <a:xfrm>
            <a:off x="6108192" y="3190342"/>
            <a:ext cx="1453896" cy="338328"/>
          </a:xfrm>
          <a:prstGeom prst="rect">
            <a:avLst/>
          </a:prstGeom>
          <a:noFill/>
          <a:ln/>
        </p:spPr>
        <p:txBody>
          <a:bodyPr wrap="square" lIns="0" tIns="0" rIns="0" bIns="0" rtlCol="0" anchor="ctr"/>
          <a:lstStyle/>
          <a:p>
            <a:pPr marL="0" indent="0" algn="ctr">
              <a:buNone/>
            </a:pPr>
            <a:r>
              <a:rPr lang="en-US" sz="1000" b="1" dirty="0">
                <a:solidFill>
                  <a:srgbClr val="433129"/>
                </a:solidFill>
                <a:latin typeface="Poppins" pitchFamily="34" charset="0"/>
                <a:ea typeface="Poppins" pitchFamily="34" charset="-122"/>
                <a:cs typeface="Poppins" pitchFamily="34" charset="-120"/>
              </a:rPr>
              <a:t>National Online</a:t>
            </a:r>
            <a:endParaRPr lang="en-US" sz="1000" dirty="0"/>
          </a:p>
        </p:txBody>
      </p:sp>
      <p:sp>
        <p:nvSpPr>
          <p:cNvPr id="36" name="Text 32"/>
          <p:cNvSpPr txBox="1"/>
          <p:nvPr/>
        </p:nvSpPr>
        <p:spPr>
          <a:xfrm>
            <a:off x="6931152" y="3200400"/>
            <a:ext cx="1453896" cy="338328"/>
          </a:xfrm>
          <a:prstGeom prst="rect">
            <a:avLst/>
          </a:prstGeom>
          <a:noFill/>
          <a:ln/>
        </p:spPr>
        <p:txBody>
          <a:bodyPr wrap="square" lIns="0" tIns="0" rIns="0" bIns="0" rtlCol="0" anchor="ctr"/>
          <a:lstStyle/>
          <a:p>
            <a:pPr marL="0" indent="0" algn="ctr">
              <a:buNone/>
            </a:pPr>
            <a:endParaRPr lang="en-US" sz="1000" dirty="0"/>
          </a:p>
        </p:txBody>
      </p:sp>
      <p:sp>
        <p:nvSpPr>
          <p:cNvPr id="37" name="Text 33"/>
          <p:cNvSpPr txBox="1"/>
          <p:nvPr/>
        </p:nvSpPr>
        <p:spPr>
          <a:xfrm>
            <a:off x="457200" y="4114800"/>
            <a:ext cx="8229600" cy="457200"/>
          </a:xfrm>
          <a:prstGeom prst="rect">
            <a:avLst/>
          </a:prstGeom>
          <a:noFill/>
          <a:ln/>
        </p:spPr>
        <p:txBody>
          <a:bodyPr wrap="square" lIns="0" tIns="0" rIns="0" bIns="0" rtlCol="0" anchor="t"/>
          <a:lstStyle/>
          <a:p>
            <a:pPr marL="0" indent="0" algn="ctr">
              <a:buNone/>
            </a:pPr>
            <a:r>
              <a:rPr lang="en-US" sz="1300" i="1" dirty="0">
                <a:solidFill>
                  <a:srgbClr val="486C3C"/>
                </a:solidFill>
                <a:latin typeface="Poppins" pitchFamily="34" charset="0"/>
                <a:ea typeface="Poppins" pitchFamily="34" charset="-122"/>
                <a:cs typeface="Poppins" pitchFamily="34" charset="-120"/>
              </a:rPr>
              <a:t>The problem isn't missing fields. It's the same idea stored again for every downstream need.</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WARM-UP</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How many meanings does one value have?</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05</a:t>
            </a:r>
            <a:endParaRPr lang="en-US" sz="900" dirty="0"/>
          </a:p>
        </p:txBody>
      </p:sp>
      <p:sp>
        <p:nvSpPr>
          <p:cNvPr id="8" name="Shape 4"/>
          <p:cNvSpPr/>
          <p:nvPr/>
        </p:nvSpPr>
        <p:spPr>
          <a:xfrm>
            <a:off x="3154680" y="2240280"/>
            <a:ext cx="2834640" cy="640080"/>
          </a:xfrm>
          <a:prstGeom prst="roundRect">
            <a:avLst>
              <a:gd name="adj" fmla="val 11429"/>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3337560" y="2240280"/>
            <a:ext cx="2103120" cy="640080"/>
          </a:xfrm>
          <a:prstGeom prst="rect">
            <a:avLst/>
          </a:prstGeom>
          <a:noFill/>
          <a:ln/>
        </p:spPr>
        <p:txBody>
          <a:bodyPr wrap="square" lIns="0" tIns="0" rIns="0" bIns="0" rtlCol="0" anchor="ctr"/>
          <a:lstStyle/>
          <a:p>
            <a:pPr marL="0" indent="0">
              <a:buNone/>
            </a:pPr>
            <a:r>
              <a:rPr lang="en-US" sz="1600" b="1" dirty="0">
                <a:solidFill>
                  <a:srgbClr val="486C3C"/>
                </a:solidFill>
                <a:latin typeface="Poppins" pitchFamily="34" charset="0"/>
                <a:ea typeface="Poppins" pitchFamily="34" charset="-122"/>
                <a:cs typeface="Poppins" pitchFamily="34" charset="-120"/>
              </a:rPr>
              <a:t>MBA - Online</a:t>
            </a:r>
            <a:endParaRPr lang="en-US" sz="1600" dirty="0"/>
          </a:p>
        </p:txBody>
      </p:sp>
      <p:sp>
        <p:nvSpPr>
          <p:cNvPr id="10" name="Text 6"/>
          <p:cNvSpPr txBox="1"/>
          <p:nvPr/>
        </p:nvSpPr>
        <p:spPr>
          <a:xfrm>
            <a:off x="5532120" y="2240280"/>
            <a:ext cx="320040" cy="640080"/>
          </a:xfrm>
          <a:prstGeom prst="rect">
            <a:avLst/>
          </a:prstGeom>
          <a:noFill/>
          <a:ln/>
        </p:spPr>
        <p:txBody>
          <a:bodyPr wrap="square" lIns="0" tIns="0" rIns="0" bIns="0" rtlCol="0" anchor="ctr"/>
          <a:lstStyle/>
          <a:p>
            <a:pPr marL="0" indent="0" algn="ctr">
              <a:buNone/>
            </a:pPr>
            <a:r>
              <a:rPr lang="en-US" sz="1600" dirty="0">
                <a:solidFill>
                  <a:srgbClr val="486C3C"/>
                </a:solidFill>
                <a:latin typeface="Arial" pitchFamily="34" charset="0"/>
                <a:ea typeface="Arial" pitchFamily="34" charset="-122"/>
                <a:cs typeface="Arial" pitchFamily="34" charset="-120"/>
              </a:rPr>
              <a:t>▾</a:t>
            </a:r>
            <a:endParaRPr lang="en-US" sz="1600" dirty="0"/>
          </a:p>
        </p:txBody>
      </p:sp>
      <p:sp>
        <p:nvSpPr>
          <p:cNvPr id="11" name="Shape 7"/>
          <p:cNvSpPr/>
          <p:nvPr/>
        </p:nvSpPr>
        <p:spPr>
          <a:xfrm>
            <a:off x="457200" y="1234440"/>
            <a:ext cx="2377440" cy="868680"/>
          </a:xfrm>
          <a:prstGeom prst="roundRect">
            <a:avLst>
              <a:gd name="adj" fmla="val 8421"/>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2" name="Text 8"/>
          <p:cNvSpPr txBox="1"/>
          <p:nvPr/>
        </p:nvSpPr>
        <p:spPr>
          <a:xfrm>
            <a:off x="621792" y="1325880"/>
            <a:ext cx="2103120" cy="274320"/>
          </a:xfrm>
          <a:prstGeom prst="rect">
            <a:avLst/>
          </a:prstGeom>
          <a:noFill/>
          <a:ln/>
        </p:spPr>
        <p:txBody>
          <a:bodyPr wrap="square" lIns="0" tIns="0" rIns="0" bIns="0" rtlCol="0" anchor="t"/>
          <a:lstStyle/>
          <a:p>
            <a:pPr marL="0" indent="0">
              <a:buNone/>
            </a:pPr>
            <a:r>
              <a:rPr lang="en-US" sz="1050" dirty="0">
                <a:solidFill>
                  <a:srgbClr val="6F645D"/>
                </a:solidFill>
                <a:latin typeface="Arial" pitchFamily="34" charset="0"/>
                <a:ea typeface="Arial" pitchFamily="34" charset="-122"/>
                <a:cs typeface="Arial" pitchFamily="34" charset="-120"/>
              </a:rPr>
              <a:t>What should a query group by?</a:t>
            </a:r>
            <a:endParaRPr lang="en-US" sz="1050" dirty="0"/>
          </a:p>
        </p:txBody>
      </p:sp>
      <p:sp>
        <p:nvSpPr>
          <p:cNvPr id="13" name="Shape 9"/>
          <p:cNvSpPr/>
          <p:nvPr/>
        </p:nvSpPr>
        <p:spPr>
          <a:xfrm>
            <a:off x="621792" y="1645920"/>
            <a:ext cx="2048256" cy="347472"/>
          </a:xfrm>
          <a:prstGeom prst="roundRect">
            <a:avLst>
              <a:gd name="adj" fmla="val 15789"/>
            </a:avLst>
          </a:prstGeom>
          <a:solidFill>
            <a:srgbClr val="E7F1E1"/>
          </a:solidFill>
          <a:ln w="12700">
            <a:solidFill>
              <a:srgbClr val="B9D9AD"/>
            </a:solidFill>
            <a:prstDash val="solid"/>
          </a:ln>
        </p:spPr>
        <p:txBody>
          <a:bodyPr/>
          <a:lstStyle/>
          <a:p>
            <a:endParaRPr lang="en-US"/>
          </a:p>
        </p:txBody>
      </p:sp>
      <p:sp>
        <p:nvSpPr>
          <p:cNvPr id="14" name="Text 10"/>
          <p:cNvSpPr txBox="1"/>
          <p:nvPr/>
        </p:nvSpPr>
        <p:spPr>
          <a:xfrm>
            <a:off x="694944" y="1645920"/>
            <a:ext cx="1901952" cy="347472"/>
          </a:xfrm>
          <a:prstGeom prst="rect">
            <a:avLst/>
          </a:prstGeom>
          <a:noFill/>
          <a:ln/>
        </p:spPr>
        <p:txBody>
          <a:bodyPr wrap="square" lIns="0" tIns="0" rIns="0" bIns="0" rtlCol="0" anchor="ctr"/>
          <a:lstStyle/>
          <a:p>
            <a:pPr marL="0" indent="0" algn="ctr">
              <a:buNone/>
            </a:pPr>
            <a:r>
              <a:rPr lang="en-US" sz="1050" b="1" dirty="0">
                <a:solidFill>
                  <a:srgbClr val="35522C"/>
                </a:solidFill>
                <a:latin typeface="Poppins" pitchFamily="34" charset="0"/>
                <a:ea typeface="Poppins" pitchFamily="34" charset="-122"/>
                <a:cs typeface="Poppins" pitchFamily="34" charset="-120"/>
              </a:rPr>
              <a:t>Online</a:t>
            </a:r>
            <a:endParaRPr lang="en-US" sz="1050" dirty="0"/>
          </a:p>
        </p:txBody>
      </p:sp>
      <p:sp>
        <p:nvSpPr>
          <p:cNvPr id="15" name="Shape 11"/>
          <p:cNvSpPr/>
          <p:nvPr/>
        </p:nvSpPr>
        <p:spPr>
          <a:xfrm>
            <a:off x="6309360" y="1234440"/>
            <a:ext cx="2377440" cy="868680"/>
          </a:xfrm>
          <a:prstGeom prst="roundRect">
            <a:avLst>
              <a:gd name="adj" fmla="val 8421"/>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6" name="Text 12"/>
          <p:cNvSpPr txBox="1"/>
          <p:nvPr/>
        </p:nvSpPr>
        <p:spPr>
          <a:xfrm>
            <a:off x="6473952" y="1325880"/>
            <a:ext cx="2103120" cy="274320"/>
          </a:xfrm>
          <a:prstGeom prst="rect">
            <a:avLst/>
          </a:prstGeom>
          <a:noFill/>
          <a:ln/>
        </p:spPr>
        <p:txBody>
          <a:bodyPr wrap="square" lIns="0" tIns="0" rIns="0" bIns="0" rtlCol="0" anchor="t"/>
          <a:lstStyle/>
          <a:p>
            <a:pPr marL="0" indent="0">
              <a:buNone/>
            </a:pPr>
            <a:r>
              <a:rPr lang="en-US" sz="1050" dirty="0">
                <a:solidFill>
                  <a:srgbClr val="6F645D"/>
                </a:solidFill>
                <a:latin typeface="Arial" pitchFamily="34" charset="0"/>
                <a:ea typeface="Arial" pitchFamily="34" charset="-122"/>
                <a:cs typeface="Arial" pitchFamily="34" charset="-120"/>
              </a:rPr>
              <a:t>What should the SIS receive?</a:t>
            </a:r>
            <a:endParaRPr lang="en-US" sz="1050" dirty="0"/>
          </a:p>
        </p:txBody>
      </p:sp>
      <p:sp>
        <p:nvSpPr>
          <p:cNvPr id="17" name="Shape 13"/>
          <p:cNvSpPr/>
          <p:nvPr/>
        </p:nvSpPr>
        <p:spPr>
          <a:xfrm>
            <a:off x="6473952" y="1645920"/>
            <a:ext cx="2048256" cy="347472"/>
          </a:xfrm>
          <a:prstGeom prst="roundRect">
            <a:avLst>
              <a:gd name="adj" fmla="val 15789"/>
            </a:avLst>
          </a:prstGeom>
          <a:solidFill>
            <a:srgbClr val="E7F1E1"/>
          </a:solidFill>
          <a:ln w="12700">
            <a:solidFill>
              <a:srgbClr val="B9D9AD"/>
            </a:solidFill>
            <a:prstDash val="solid"/>
          </a:ln>
        </p:spPr>
        <p:txBody>
          <a:bodyPr/>
          <a:lstStyle/>
          <a:p>
            <a:endParaRPr lang="en-US"/>
          </a:p>
        </p:txBody>
      </p:sp>
      <p:sp>
        <p:nvSpPr>
          <p:cNvPr id="18" name="Text 14"/>
          <p:cNvSpPr txBox="1"/>
          <p:nvPr/>
        </p:nvSpPr>
        <p:spPr>
          <a:xfrm>
            <a:off x="6547104" y="1645920"/>
            <a:ext cx="1901952" cy="347472"/>
          </a:xfrm>
          <a:prstGeom prst="rect">
            <a:avLst/>
          </a:prstGeom>
          <a:noFill/>
          <a:ln/>
        </p:spPr>
        <p:txBody>
          <a:bodyPr wrap="square" lIns="0" tIns="0" rIns="0" bIns="0" rtlCol="0" anchor="ctr"/>
          <a:lstStyle/>
          <a:p>
            <a:pPr marL="0" indent="0" algn="ctr">
              <a:buNone/>
            </a:pPr>
            <a:r>
              <a:rPr lang="en-US" sz="1050" b="1" dirty="0">
                <a:solidFill>
                  <a:srgbClr val="35522C"/>
                </a:solidFill>
                <a:latin typeface="Poppins" pitchFamily="34" charset="0"/>
                <a:ea typeface="Poppins" pitchFamily="34" charset="-122"/>
                <a:cs typeface="Poppins" pitchFamily="34" charset="-120"/>
              </a:rPr>
              <a:t>MBAO</a:t>
            </a:r>
            <a:endParaRPr lang="en-US" sz="1050" dirty="0"/>
          </a:p>
        </p:txBody>
      </p:sp>
      <p:sp>
        <p:nvSpPr>
          <p:cNvPr id="19" name="Shape 15"/>
          <p:cNvSpPr/>
          <p:nvPr/>
        </p:nvSpPr>
        <p:spPr>
          <a:xfrm>
            <a:off x="457200" y="3063240"/>
            <a:ext cx="2377440" cy="868680"/>
          </a:xfrm>
          <a:prstGeom prst="roundRect">
            <a:avLst>
              <a:gd name="adj" fmla="val 8421"/>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0" name="Text 16"/>
          <p:cNvSpPr txBox="1"/>
          <p:nvPr/>
        </p:nvSpPr>
        <p:spPr>
          <a:xfrm>
            <a:off x="621792" y="3154680"/>
            <a:ext cx="2103120" cy="274320"/>
          </a:xfrm>
          <a:prstGeom prst="rect">
            <a:avLst/>
          </a:prstGeom>
          <a:noFill/>
          <a:ln/>
        </p:spPr>
        <p:txBody>
          <a:bodyPr wrap="square" lIns="0" tIns="0" rIns="0" bIns="0" rtlCol="0" anchor="t"/>
          <a:lstStyle/>
          <a:p>
            <a:pPr marL="0" indent="0">
              <a:buNone/>
            </a:pPr>
            <a:r>
              <a:rPr lang="en-US" sz="1050" dirty="0">
                <a:solidFill>
                  <a:srgbClr val="6F645D"/>
                </a:solidFill>
                <a:latin typeface="Arial" pitchFamily="34" charset="0"/>
                <a:ea typeface="Arial" pitchFamily="34" charset="-122"/>
                <a:cs typeface="Arial" pitchFamily="34" charset="-120"/>
              </a:rPr>
              <a:t>What should the email say?</a:t>
            </a:r>
            <a:endParaRPr lang="en-US" sz="1050" dirty="0"/>
          </a:p>
        </p:txBody>
      </p:sp>
      <p:sp>
        <p:nvSpPr>
          <p:cNvPr id="21" name="Shape 17"/>
          <p:cNvSpPr/>
          <p:nvPr/>
        </p:nvSpPr>
        <p:spPr>
          <a:xfrm>
            <a:off x="621792" y="3474720"/>
            <a:ext cx="2048256" cy="347472"/>
          </a:xfrm>
          <a:prstGeom prst="roundRect">
            <a:avLst>
              <a:gd name="adj" fmla="val 15789"/>
            </a:avLst>
          </a:prstGeom>
          <a:solidFill>
            <a:srgbClr val="E7F1E1"/>
          </a:solidFill>
          <a:ln w="12700">
            <a:solidFill>
              <a:srgbClr val="B9D9AD"/>
            </a:solidFill>
            <a:prstDash val="solid"/>
          </a:ln>
        </p:spPr>
        <p:txBody>
          <a:bodyPr/>
          <a:lstStyle/>
          <a:p>
            <a:endParaRPr lang="en-US"/>
          </a:p>
        </p:txBody>
      </p:sp>
      <p:sp>
        <p:nvSpPr>
          <p:cNvPr id="22" name="Text 18"/>
          <p:cNvSpPr txBox="1"/>
          <p:nvPr/>
        </p:nvSpPr>
        <p:spPr>
          <a:xfrm>
            <a:off x="694944" y="3474720"/>
            <a:ext cx="1901952" cy="347472"/>
          </a:xfrm>
          <a:prstGeom prst="rect">
            <a:avLst/>
          </a:prstGeom>
          <a:noFill/>
          <a:ln/>
        </p:spPr>
        <p:txBody>
          <a:bodyPr wrap="square" lIns="0" tIns="0" rIns="0" bIns="0" rtlCol="0" anchor="ctr"/>
          <a:lstStyle/>
          <a:p>
            <a:pPr marL="0" indent="0" algn="ctr">
              <a:buNone/>
            </a:pPr>
            <a:r>
              <a:rPr lang="en-US" sz="1050" b="1" dirty="0">
                <a:solidFill>
                  <a:srgbClr val="35522C"/>
                </a:solidFill>
                <a:latin typeface="Poppins" pitchFamily="34" charset="0"/>
                <a:ea typeface="Poppins" pitchFamily="34" charset="-122"/>
                <a:cs typeface="Poppins" pitchFamily="34" charset="-120"/>
              </a:rPr>
              <a:t>Master of Business Administration - Online</a:t>
            </a:r>
            <a:endParaRPr lang="en-US" sz="1050" dirty="0"/>
          </a:p>
        </p:txBody>
      </p:sp>
      <p:sp>
        <p:nvSpPr>
          <p:cNvPr id="23" name="Shape 19"/>
          <p:cNvSpPr/>
          <p:nvPr/>
        </p:nvSpPr>
        <p:spPr>
          <a:xfrm>
            <a:off x="6309360" y="3063240"/>
            <a:ext cx="2377440" cy="868680"/>
          </a:xfrm>
          <a:prstGeom prst="roundRect">
            <a:avLst>
              <a:gd name="adj" fmla="val 8421"/>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4" name="Text 20"/>
          <p:cNvSpPr txBox="1"/>
          <p:nvPr/>
        </p:nvSpPr>
        <p:spPr>
          <a:xfrm>
            <a:off x="6473952" y="3154680"/>
            <a:ext cx="2103120" cy="274320"/>
          </a:xfrm>
          <a:prstGeom prst="rect">
            <a:avLst/>
          </a:prstGeom>
          <a:noFill/>
          <a:ln/>
        </p:spPr>
        <p:txBody>
          <a:bodyPr wrap="square" lIns="0" tIns="0" rIns="0" bIns="0" rtlCol="0" anchor="t"/>
          <a:lstStyle/>
          <a:p>
            <a:pPr marL="0" indent="0">
              <a:buNone/>
            </a:pPr>
            <a:r>
              <a:rPr lang="en-US" sz="1050" dirty="0">
                <a:solidFill>
                  <a:srgbClr val="6F645D"/>
                </a:solidFill>
                <a:latin typeface="Arial" pitchFamily="34" charset="0"/>
                <a:ea typeface="Arial" pitchFamily="34" charset="-122"/>
                <a:cs typeface="Arial" pitchFamily="34" charset="-120"/>
              </a:rPr>
              <a:t>Which deadline applies?</a:t>
            </a:r>
            <a:endParaRPr lang="en-US" sz="1050" dirty="0"/>
          </a:p>
        </p:txBody>
      </p:sp>
      <p:sp>
        <p:nvSpPr>
          <p:cNvPr id="25" name="Shape 21"/>
          <p:cNvSpPr/>
          <p:nvPr/>
        </p:nvSpPr>
        <p:spPr>
          <a:xfrm>
            <a:off x="6473952" y="3474720"/>
            <a:ext cx="2048256" cy="347472"/>
          </a:xfrm>
          <a:prstGeom prst="roundRect">
            <a:avLst>
              <a:gd name="adj" fmla="val 15789"/>
            </a:avLst>
          </a:prstGeom>
          <a:solidFill>
            <a:srgbClr val="E7F1E1"/>
          </a:solidFill>
          <a:ln w="12700">
            <a:solidFill>
              <a:srgbClr val="B9D9AD"/>
            </a:solidFill>
            <a:prstDash val="solid"/>
          </a:ln>
        </p:spPr>
        <p:txBody>
          <a:bodyPr/>
          <a:lstStyle/>
          <a:p>
            <a:endParaRPr lang="en-US"/>
          </a:p>
        </p:txBody>
      </p:sp>
      <p:sp>
        <p:nvSpPr>
          <p:cNvPr id="26" name="Text 22"/>
          <p:cNvSpPr txBox="1"/>
          <p:nvPr/>
        </p:nvSpPr>
        <p:spPr>
          <a:xfrm>
            <a:off x="6547104" y="3474720"/>
            <a:ext cx="1901952" cy="347472"/>
          </a:xfrm>
          <a:prstGeom prst="rect">
            <a:avLst/>
          </a:prstGeom>
          <a:noFill/>
          <a:ln/>
        </p:spPr>
        <p:txBody>
          <a:bodyPr wrap="square" lIns="0" tIns="0" rIns="0" bIns="0" rtlCol="0" anchor="ctr"/>
          <a:lstStyle/>
          <a:p>
            <a:pPr marL="0" indent="0" algn="ctr">
              <a:buNone/>
            </a:pPr>
            <a:r>
              <a:rPr lang="en-US" sz="1050" b="1" dirty="0">
                <a:solidFill>
                  <a:srgbClr val="35522C"/>
                </a:solidFill>
                <a:latin typeface="Poppins" pitchFamily="34" charset="0"/>
                <a:ea typeface="Poppins" pitchFamily="34" charset="-122"/>
                <a:cs typeface="Poppins" pitchFamily="34" charset="-120"/>
              </a:rPr>
              <a:t>July 13</a:t>
            </a:r>
            <a:r>
              <a:rPr lang="en-US" sz="1050" b="1" baseline="30000" dirty="0">
                <a:solidFill>
                  <a:srgbClr val="35522C"/>
                </a:solidFill>
                <a:latin typeface="Poppins" pitchFamily="34" charset="0"/>
                <a:ea typeface="Poppins" pitchFamily="34" charset="-122"/>
                <a:cs typeface="Poppins" pitchFamily="34" charset="-120"/>
              </a:rPr>
              <a:t>th</a:t>
            </a:r>
            <a:r>
              <a:rPr lang="en-US" sz="1050" b="1" dirty="0">
                <a:solidFill>
                  <a:srgbClr val="35522C"/>
                </a:solidFill>
                <a:latin typeface="Poppins" pitchFamily="34" charset="0"/>
                <a:ea typeface="Poppins" pitchFamily="34" charset="-122"/>
                <a:cs typeface="Poppins" pitchFamily="34" charset="-120"/>
              </a:rPr>
              <a:t> 2026</a:t>
            </a:r>
            <a:endParaRPr lang="en-US" sz="1050" dirty="0"/>
          </a:p>
        </p:txBody>
      </p:sp>
      <p:sp>
        <p:nvSpPr>
          <p:cNvPr id="27" name="Shape 23"/>
          <p:cNvSpPr/>
          <p:nvPr/>
        </p:nvSpPr>
        <p:spPr>
          <a:xfrm>
            <a:off x="3154680" y="3429000"/>
            <a:ext cx="2377440" cy="868680"/>
          </a:xfrm>
          <a:prstGeom prst="roundRect">
            <a:avLst>
              <a:gd name="adj" fmla="val 8421"/>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8" name="Text 24"/>
          <p:cNvSpPr txBox="1"/>
          <p:nvPr/>
        </p:nvSpPr>
        <p:spPr>
          <a:xfrm>
            <a:off x="3319272" y="3520440"/>
            <a:ext cx="2103120" cy="274320"/>
          </a:xfrm>
          <a:prstGeom prst="rect">
            <a:avLst/>
          </a:prstGeom>
          <a:noFill/>
          <a:ln/>
        </p:spPr>
        <p:txBody>
          <a:bodyPr wrap="square" lIns="0" tIns="0" rIns="0" bIns="0" rtlCol="0" anchor="t"/>
          <a:lstStyle/>
          <a:p>
            <a:pPr marL="0" indent="0">
              <a:buNone/>
            </a:pPr>
            <a:r>
              <a:rPr lang="en-US" sz="1050" dirty="0">
                <a:solidFill>
                  <a:srgbClr val="6F645D"/>
                </a:solidFill>
                <a:latin typeface="Arial" pitchFamily="34" charset="0"/>
                <a:ea typeface="Arial" pitchFamily="34" charset="-122"/>
                <a:cs typeface="Arial" pitchFamily="34" charset="-120"/>
              </a:rPr>
              <a:t>What should staff see?</a:t>
            </a:r>
            <a:endParaRPr lang="en-US" sz="1050" dirty="0"/>
          </a:p>
        </p:txBody>
      </p:sp>
      <p:sp>
        <p:nvSpPr>
          <p:cNvPr id="29" name="Shape 25"/>
          <p:cNvSpPr/>
          <p:nvPr/>
        </p:nvSpPr>
        <p:spPr>
          <a:xfrm>
            <a:off x="3319272" y="3840480"/>
            <a:ext cx="2048256" cy="347472"/>
          </a:xfrm>
          <a:prstGeom prst="roundRect">
            <a:avLst>
              <a:gd name="adj" fmla="val 15789"/>
            </a:avLst>
          </a:prstGeom>
          <a:solidFill>
            <a:srgbClr val="E7F1E1"/>
          </a:solidFill>
          <a:ln w="12700">
            <a:solidFill>
              <a:srgbClr val="B9D9AD"/>
            </a:solidFill>
            <a:prstDash val="solid"/>
          </a:ln>
        </p:spPr>
        <p:txBody>
          <a:bodyPr/>
          <a:lstStyle/>
          <a:p>
            <a:endParaRPr lang="en-US"/>
          </a:p>
        </p:txBody>
      </p:sp>
      <p:sp>
        <p:nvSpPr>
          <p:cNvPr id="30" name="Text 26"/>
          <p:cNvSpPr txBox="1"/>
          <p:nvPr/>
        </p:nvSpPr>
        <p:spPr>
          <a:xfrm>
            <a:off x="3392424" y="3840480"/>
            <a:ext cx="1901952" cy="347472"/>
          </a:xfrm>
          <a:prstGeom prst="rect">
            <a:avLst/>
          </a:prstGeom>
          <a:noFill/>
          <a:ln/>
        </p:spPr>
        <p:txBody>
          <a:bodyPr wrap="square" lIns="0" tIns="0" rIns="0" bIns="0" rtlCol="0" anchor="ctr"/>
          <a:lstStyle/>
          <a:p>
            <a:pPr marL="0" indent="0" algn="ctr">
              <a:buNone/>
            </a:pPr>
            <a:r>
              <a:rPr lang="en-US" sz="1050" b="1" dirty="0">
                <a:solidFill>
                  <a:srgbClr val="35522C"/>
                </a:solidFill>
                <a:latin typeface="Poppins" pitchFamily="34" charset="0"/>
                <a:cs typeface="Poppins" pitchFamily="34" charset="-120"/>
              </a:rPr>
              <a:t>Business Administration</a:t>
            </a:r>
            <a:endParaRPr lang="en-US" sz="1050" dirty="0"/>
          </a:p>
        </p:txBody>
      </p:sp>
      <p:sp>
        <p:nvSpPr>
          <p:cNvPr id="31" name="Shape 27"/>
          <p:cNvSpPr/>
          <p:nvPr/>
        </p:nvSpPr>
        <p:spPr>
          <a:xfrm flipH="1" flipV="1">
            <a:off x="2834640" y="1691640"/>
            <a:ext cx="320040" cy="868680"/>
          </a:xfrm>
          <a:prstGeom prst="line">
            <a:avLst/>
          </a:prstGeom>
          <a:noFill/>
          <a:ln w="15875">
            <a:solidFill>
              <a:srgbClr val="CBBBB0"/>
            </a:solidFill>
            <a:prstDash val="solid"/>
          </a:ln>
        </p:spPr>
        <p:txBody>
          <a:bodyPr/>
          <a:lstStyle/>
          <a:p>
            <a:endParaRPr lang="en-US"/>
          </a:p>
        </p:txBody>
      </p:sp>
      <p:sp>
        <p:nvSpPr>
          <p:cNvPr id="32" name="Shape 28"/>
          <p:cNvSpPr/>
          <p:nvPr/>
        </p:nvSpPr>
        <p:spPr>
          <a:xfrm flipV="1">
            <a:off x="5989320" y="1691640"/>
            <a:ext cx="320040" cy="868680"/>
          </a:xfrm>
          <a:prstGeom prst="line">
            <a:avLst/>
          </a:prstGeom>
          <a:noFill/>
          <a:ln w="15875">
            <a:solidFill>
              <a:srgbClr val="CBBBB0"/>
            </a:solidFill>
            <a:prstDash val="solid"/>
          </a:ln>
        </p:spPr>
        <p:txBody>
          <a:bodyPr/>
          <a:lstStyle/>
          <a:p>
            <a:endParaRPr lang="en-US"/>
          </a:p>
        </p:txBody>
      </p:sp>
      <p:sp>
        <p:nvSpPr>
          <p:cNvPr id="33" name="Shape 29"/>
          <p:cNvSpPr/>
          <p:nvPr/>
        </p:nvSpPr>
        <p:spPr>
          <a:xfrm flipH="1">
            <a:off x="2834640" y="2560320"/>
            <a:ext cx="320040" cy="914400"/>
          </a:xfrm>
          <a:prstGeom prst="line">
            <a:avLst/>
          </a:prstGeom>
          <a:noFill/>
          <a:ln w="15875">
            <a:solidFill>
              <a:srgbClr val="CBBBB0"/>
            </a:solidFill>
            <a:prstDash val="solid"/>
          </a:ln>
        </p:spPr>
        <p:txBody>
          <a:bodyPr/>
          <a:lstStyle/>
          <a:p>
            <a:endParaRPr lang="en-US"/>
          </a:p>
        </p:txBody>
      </p:sp>
      <p:sp>
        <p:nvSpPr>
          <p:cNvPr id="34" name="Shape 30"/>
          <p:cNvSpPr/>
          <p:nvPr/>
        </p:nvSpPr>
        <p:spPr>
          <a:xfrm>
            <a:off x="5989320" y="2560320"/>
            <a:ext cx="320040" cy="914400"/>
          </a:xfrm>
          <a:prstGeom prst="line">
            <a:avLst/>
          </a:prstGeom>
          <a:noFill/>
          <a:ln w="15875">
            <a:solidFill>
              <a:srgbClr val="CBBBB0"/>
            </a:solidFill>
            <a:prstDash val="solid"/>
          </a:ln>
        </p:spPr>
        <p:txBody>
          <a:bodyPr/>
          <a:lstStyle/>
          <a:p>
            <a:endParaRPr lang="en-US"/>
          </a:p>
        </p:txBody>
      </p:sp>
      <p:sp>
        <p:nvSpPr>
          <p:cNvPr id="35" name="Shape 31"/>
          <p:cNvSpPr/>
          <p:nvPr/>
        </p:nvSpPr>
        <p:spPr>
          <a:xfrm flipH="1">
            <a:off x="4343400" y="2880360"/>
            <a:ext cx="228600" cy="548640"/>
          </a:xfrm>
          <a:prstGeom prst="line">
            <a:avLst/>
          </a:prstGeom>
          <a:noFill/>
          <a:ln w="15875">
            <a:solidFill>
              <a:srgbClr val="CBBBB0"/>
            </a:solidFill>
            <a:prstDash val="solid"/>
          </a:ln>
        </p:spPr>
        <p:txBody>
          <a:bodyPr/>
          <a:lstStyle/>
          <a:p>
            <a:endParaRPr lang="en-US"/>
          </a:p>
        </p:txBody>
      </p:sp>
      <p:sp>
        <p:nvSpPr>
          <p:cNvPr id="36" name="Text 32"/>
          <p:cNvSpPr txBox="1"/>
          <p:nvPr/>
        </p:nvSpPr>
        <p:spPr>
          <a:xfrm>
            <a:off x="457200" y="4407408"/>
            <a:ext cx="8229600" cy="274320"/>
          </a:xfrm>
          <a:prstGeom prst="rect">
            <a:avLst/>
          </a:prstGeom>
          <a:noFill/>
          <a:ln/>
        </p:spPr>
        <p:txBody>
          <a:bodyPr wrap="square" lIns="0" tIns="0" rIns="0" bIns="0" rtlCol="0" anchor="t"/>
          <a:lstStyle/>
          <a:p>
            <a:pPr marL="0" indent="0" algn="ctr">
              <a:buNone/>
            </a:pPr>
            <a:r>
              <a:rPr lang="en-US" sz="1200" i="1" dirty="0">
                <a:solidFill>
                  <a:srgbClr val="486C3C"/>
                </a:solidFill>
                <a:latin typeface="Poppins" pitchFamily="34" charset="0"/>
                <a:ea typeface="Poppins" pitchFamily="34" charset="-122"/>
                <a:cs typeface="Poppins" pitchFamily="34" charset="-120"/>
              </a:rPr>
              <a:t>One value can be human-friendly, system-friendly, and decision-friendly at the same time.</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THE CORE MODEL</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Select, convert, reuse</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06</a:t>
            </a:r>
            <a:endParaRPr lang="en-US" sz="900" dirty="0"/>
          </a:p>
        </p:txBody>
      </p:sp>
      <p:sp>
        <p:nvSpPr>
          <p:cNvPr id="8" name="Shape 4"/>
          <p:cNvSpPr/>
          <p:nvPr/>
        </p:nvSpPr>
        <p:spPr>
          <a:xfrm>
            <a:off x="457200" y="1280160"/>
            <a:ext cx="2560320" cy="2011680"/>
          </a:xfrm>
          <a:prstGeom prst="roundRect">
            <a:avLst>
              <a:gd name="adj" fmla="val 3636"/>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Shape 5"/>
          <p:cNvSpPr/>
          <p:nvPr/>
        </p:nvSpPr>
        <p:spPr>
          <a:xfrm>
            <a:off x="685800" y="1463040"/>
            <a:ext cx="457200" cy="457200"/>
          </a:xfrm>
          <a:prstGeom prst="ellipse">
            <a:avLst/>
          </a:prstGeom>
          <a:solidFill>
            <a:srgbClr val="486C3C"/>
          </a:solidFill>
          <a:ln w="12700">
            <a:solidFill>
              <a:srgbClr val="486C3C"/>
            </a:solidFill>
            <a:prstDash val="solid"/>
          </a:ln>
        </p:spPr>
        <p:txBody>
          <a:bodyPr/>
          <a:lstStyle/>
          <a:p>
            <a:endParaRPr lang="en-US"/>
          </a:p>
        </p:txBody>
      </p:sp>
      <p:sp>
        <p:nvSpPr>
          <p:cNvPr id="10" name="Text 6"/>
          <p:cNvSpPr txBox="1"/>
          <p:nvPr/>
        </p:nvSpPr>
        <p:spPr>
          <a:xfrm>
            <a:off x="685800" y="146304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Poppins" pitchFamily="34" charset="0"/>
                <a:ea typeface="Poppins" pitchFamily="34" charset="-122"/>
                <a:cs typeface="Poppins" pitchFamily="34" charset="-120"/>
              </a:rPr>
              <a:t>1</a:t>
            </a:r>
            <a:endParaRPr lang="en-US" sz="1400" dirty="0"/>
          </a:p>
        </p:txBody>
      </p:sp>
      <p:sp>
        <p:nvSpPr>
          <p:cNvPr id="11" name="Text 7"/>
          <p:cNvSpPr txBox="1"/>
          <p:nvPr/>
        </p:nvSpPr>
        <p:spPr>
          <a:xfrm>
            <a:off x="1280160" y="1481328"/>
            <a:ext cx="1645920" cy="411480"/>
          </a:xfrm>
          <a:prstGeom prst="rect">
            <a:avLst/>
          </a:prstGeom>
          <a:noFill/>
          <a:ln/>
        </p:spPr>
        <p:txBody>
          <a:bodyPr wrap="square" lIns="0" tIns="0" rIns="0" bIns="0" rtlCol="0" anchor="ctr"/>
          <a:lstStyle/>
          <a:p>
            <a:pPr marL="0" indent="0">
              <a:buNone/>
            </a:pPr>
            <a:r>
              <a:rPr lang="en-US" sz="1800" b="1" dirty="0">
                <a:solidFill>
                  <a:srgbClr val="433129"/>
                </a:solidFill>
                <a:latin typeface="Poppins" pitchFamily="34" charset="0"/>
                <a:ea typeface="Poppins" pitchFamily="34" charset="-122"/>
                <a:cs typeface="Poppins" pitchFamily="34" charset="-120"/>
              </a:rPr>
              <a:t>Select</a:t>
            </a:r>
            <a:endParaRPr lang="en-US" sz="1800" dirty="0"/>
          </a:p>
        </p:txBody>
      </p:sp>
      <p:sp>
        <p:nvSpPr>
          <p:cNvPr id="12" name="Text 8"/>
          <p:cNvSpPr txBox="1"/>
          <p:nvPr/>
        </p:nvSpPr>
        <p:spPr>
          <a:xfrm>
            <a:off x="685800" y="2103120"/>
            <a:ext cx="2148840" cy="1097280"/>
          </a:xfrm>
          <a:prstGeom prst="rect">
            <a:avLst/>
          </a:prstGeom>
          <a:noFill/>
          <a:ln/>
        </p:spPr>
        <p:txBody>
          <a:bodyPr wrap="square" lIns="0" tIns="0" rIns="0" bIns="0" rtlCol="0" anchor="t"/>
          <a:lstStyle/>
          <a:p>
            <a:pPr marL="0" indent="0">
              <a:lnSpc>
                <a:spcPct val="110000"/>
              </a:lnSpc>
              <a:buNone/>
            </a:pPr>
            <a:r>
              <a:rPr lang="en-US" sz="1200" dirty="0">
                <a:solidFill>
                  <a:srgbClr val="2E231D"/>
                </a:solidFill>
                <a:latin typeface="Arial" pitchFamily="34" charset="0"/>
                <a:ea typeface="Arial" pitchFamily="34" charset="-122"/>
                <a:cs typeface="Arial" pitchFamily="34" charset="-120"/>
              </a:rPr>
              <a:t>Someone (or a process) picks the original prompt value.</a:t>
            </a:r>
            <a:endParaRPr lang="en-US" sz="1200" dirty="0"/>
          </a:p>
        </p:txBody>
      </p:sp>
      <p:sp>
        <p:nvSpPr>
          <p:cNvPr id="13" name="Shape 9"/>
          <p:cNvSpPr/>
          <p:nvPr/>
        </p:nvSpPr>
        <p:spPr>
          <a:xfrm>
            <a:off x="3035808" y="2286000"/>
            <a:ext cx="237744" cy="914"/>
          </a:xfrm>
          <a:prstGeom prst="line">
            <a:avLst/>
          </a:prstGeom>
          <a:noFill/>
          <a:ln w="15875">
            <a:solidFill>
              <a:srgbClr val="486C3C"/>
            </a:solidFill>
            <a:prstDash val="solid"/>
            <a:tailEnd type="triangle"/>
          </a:ln>
        </p:spPr>
        <p:txBody>
          <a:bodyPr/>
          <a:lstStyle/>
          <a:p>
            <a:endParaRPr lang="en-US"/>
          </a:p>
        </p:txBody>
      </p:sp>
      <p:sp>
        <p:nvSpPr>
          <p:cNvPr id="14" name="Shape 10"/>
          <p:cNvSpPr/>
          <p:nvPr/>
        </p:nvSpPr>
        <p:spPr>
          <a:xfrm>
            <a:off x="3291840" y="1280160"/>
            <a:ext cx="2560320" cy="2011680"/>
          </a:xfrm>
          <a:prstGeom prst="roundRect">
            <a:avLst>
              <a:gd name="adj" fmla="val 3636"/>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5" name="Shape 11"/>
          <p:cNvSpPr/>
          <p:nvPr/>
        </p:nvSpPr>
        <p:spPr>
          <a:xfrm>
            <a:off x="3520440" y="1463040"/>
            <a:ext cx="457200" cy="457200"/>
          </a:xfrm>
          <a:prstGeom prst="ellipse">
            <a:avLst/>
          </a:prstGeom>
          <a:solidFill>
            <a:srgbClr val="7BB867"/>
          </a:solidFill>
          <a:ln w="12700">
            <a:solidFill>
              <a:srgbClr val="7BB867"/>
            </a:solidFill>
            <a:prstDash val="solid"/>
          </a:ln>
        </p:spPr>
        <p:txBody>
          <a:bodyPr/>
          <a:lstStyle/>
          <a:p>
            <a:endParaRPr lang="en-US"/>
          </a:p>
        </p:txBody>
      </p:sp>
      <p:sp>
        <p:nvSpPr>
          <p:cNvPr id="16" name="Text 12"/>
          <p:cNvSpPr txBox="1"/>
          <p:nvPr/>
        </p:nvSpPr>
        <p:spPr>
          <a:xfrm>
            <a:off x="3520440" y="146304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Poppins" pitchFamily="34" charset="0"/>
                <a:ea typeface="Poppins" pitchFamily="34" charset="-122"/>
                <a:cs typeface="Poppins" pitchFamily="34" charset="-120"/>
              </a:rPr>
              <a:t>2</a:t>
            </a:r>
            <a:endParaRPr lang="en-US" sz="1400" dirty="0"/>
          </a:p>
        </p:txBody>
      </p:sp>
      <p:sp>
        <p:nvSpPr>
          <p:cNvPr id="17" name="Text 13"/>
          <p:cNvSpPr txBox="1"/>
          <p:nvPr/>
        </p:nvSpPr>
        <p:spPr>
          <a:xfrm>
            <a:off x="4114800" y="1481328"/>
            <a:ext cx="1645920" cy="411480"/>
          </a:xfrm>
          <a:prstGeom prst="rect">
            <a:avLst/>
          </a:prstGeom>
          <a:noFill/>
          <a:ln/>
        </p:spPr>
        <p:txBody>
          <a:bodyPr wrap="square" lIns="0" tIns="0" rIns="0" bIns="0" rtlCol="0" anchor="ctr"/>
          <a:lstStyle/>
          <a:p>
            <a:pPr marL="0" indent="0">
              <a:buNone/>
            </a:pPr>
            <a:r>
              <a:rPr lang="en-US" sz="1800" b="1" dirty="0">
                <a:solidFill>
                  <a:srgbClr val="433129"/>
                </a:solidFill>
                <a:latin typeface="Poppins" pitchFamily="34" charset="0"/>
                <a:ea typeface="Poppins" pitchFamily="34" charset="-122"/>
                <a:cs typeface="Poppins" pitchFamily="34" charset="-120"/>
              </a:rPr>
              <a:t>Convert</a:t>
            </a:r>
            <a:endParaRPr lang="en-US" sz="1800" dirty="0"/>
          </a:p>
        </p:txBody>
      </p:sp>
      <p:sp>
        <p:nvSpPr>
          <p:cNvPr id="18" name="Text 14"/>
          <p:cNvSpPr txBox="1"/>
          <p:nvPr/>
        </p:nvSpPr>
        <p:spPr>
          <a:xfrm>
            <a:off x="3520440" y="2103120"/>
            <a:ext cx="2148840" cy="1097280"/>
          </a:xfrm>
          <a:prstGeom prst="rect">
            <a:avLst/>
          </a:prstGeom>
          <a:noFill/>
          <a:ln/>
        </p:spPr>
        <p:txBody>
          <a:bodyPr wrap="square" lIns="0" tIns="0" rIns="0" bIns="0" rtlCol="0" anchor="t"/>
          <a:lstStyle/>
          <a:p>
            <a:pPr marL="0" indent="0">
              <a:lnSpc>
                <a:spcPct val="110000"/>
              </a:lnSpc>
              <a:buNone/>
            </a:pPr>
            <a:r>
              <a:rPr lang="en-US" sz="1200" dirty="0">
                <a:solidFill>
                  <a:srgbClr val="2E231D"/>
                </a:solidFill>
                <a:latin typeface="Arial" pitchFamily="34" charset="0"/>
                <a:ea typeface="Arial" pitchFamily="34" charset="-122"/>
                <a:cs typeface="Arial" pitchFamily="34" charset="-120"/>
              </a:rPr>
              <a:t>Export values and translation codes convert it. Subquery exports shape what the query returns.</a:t>
            </a:r>
            <a:endParaRPr lang="en-US" sz="1200" dirty="0"/>
          </a:p>
        </p:txBody>
      </p:sp>
      <p:sp>
        <p:nvSpPr>
          <p:cNvPr id="19" name="Shape 15"/>
          <p:cNvSpPr/>
          <p:nvPr/>
        </p:nvSpPr>
        <p:spPr>
          <a:xfrm>
            <a:off x="5870448" y="2286000"/>
            <a:ext cx="237744" cy="914"/>
          </a:xfrm>
          <a:prstGeom prst="line">
            <a:avLst/>
          </a:prstGeom>
          <a:noFill/>
          <a:ln w="15875">
            <a:solidFill>
              <a:srgbClr val="486C3C"/>
            </a:solidFill>
            <a:prstDash val="solid"/>
            <a:tailEnd type="triangle"/>
          </a:ln>
        </p:spPr>
        <p:txBody>
          <a:bodyPr/>
          <a:lstStyle/>
          <a:p>
            <a:endParaRPr lang="en-US"/>
          </a:p>
        </p:txBody>
      </p:sp>
      <p:sp>
        <p:nvSpPr>
          <p:cNvPr id="20" name="Shape 16"/>
          <p:cNvSpPr/>
          <p:nvPr/>
        </p:nvSpPr>
        <p:spPr>
          <a:xfrm>
            <a:off x="6126480" y="1280160"/>
            <a:ext cx="2560320" cy="2011680"/>
          </a:xfrm>
          <a:prstGeom prst="roundRect">
            <a:avLst>
              <a:gd name="adj" fmla="val 3636"/>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1" name="Shape 17"/>
          <p:cNvSpPr/>
          <p:nvPr/>
        </p:nvSpPr>
        <p:spPr>
          <a:xfrm>
            <a:off x="6355080" y="1463040"/>
            <a:ext cx="457200" cy="457200"/>
          </a:xfrm>
          <a:prstGeom prst="ellipse">
            <a:avLst/>
          </a:prstGeom>
          <a:solidFill>
            <a:srgbClr val="433129"/>
          </a:solidFill>
          <a:ln w="12700">
            <a:solidFill>
              <a:srgbClr val="433129"/>
            </a:solidFill>
            <a:prstDash val="solid"/>
          </a:ln>
        </p:spPr>
        <p:txBody>
          <a:bodyPr/>
          <a:lstStyle/>
          <a:p>
            <a:endParaRPr lang="en-US"/>
          </a:p>
        </p:txBody>
      </p:sp>
      <p:sp>
        <p:nvSpPr>
          <p:cNvPr id="22" name="Text 18"/>
          <p:cNvSpPr txBox="1"/>
          <p:nvPr/>
        </p:nvSpPr>
        <p:spPr>
          <a:xfrm>
            <a:off x="6355080" y="146304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Poppins" pitchFamily="34" charset="0"/>
                <a:ea typeface="Poppins" pitchFamily="34" charset="-122"/>
                <a:cs typeface="Poppins" pitchFamily="34" charset="-120"/>
              </a:rPr>
              <a:t>3</a:t>
            </a:r>
            <a:endParaRPr lang="en-US" sz="1400" dirty="0"/>
          </a:p>
        </p:txBody>
      </p:sp>
      <p:sp>
        <p:nvSpPr>
          <p:cNvPr id="23" name="Text 19"/>
          <p:cNvSpPr txBox="1"/>
          <p:nvPr/>
        </p:nvSpPr>
        <p:spPr>
          <a:xfrm>
            <a:off x="6949440" y="1481328"/>
            <a:ext cx="1645920" cy="411480"/>
          </a:xfrm>
          <a:prstGeom prst="rect">
            <a:avLst/>
          </a:prstGeom>
          <a:noFill/>
          <a:ln/>
        </p:spPr>
        <p:txBody>
          <a:bodyPr wrap="square" lIns="0" tIns="0" rIns="0" bIns="0" rtlCol="0" anchor="ctr"/>
          <a:lstStyle/>
          <a:p>
            <a:pPr marL="0" indent="0">
              <a:buNone/>
            </a:pPr>
            <a:r>
              <a:rPr lang="en-US" sz="1800" b="1" dirty="0">
                <a:solidFill>
                  <a:srgbClr val="433129"/>
                </a:solidFill>
                <a:latin typeface="Poppins" pitchFamily="34" charset="0"/>
                <a:ea typeface="Poppins" pitchFamily="34" charset="-122"/>
                <a:cs typeface="Poppins" pitchFamily="34" charset="-120"/>
              </a:rPr>
              <a:t>Reuse</a:t>
            </a:r>
            <a:endParaRPr lang="en-US" sz="1800" dirty="0"/>
          </a:p>
        </p:txBody>
      </p:sp>
      <p:sp>
        <p:nvSpPr>
          <p:cNvPr id="24" name="Text 20"/>
          <p:cNvSpPr txBox="1"/>
          <p:nvPr/>
        </p:nvSpPr>
        <p:spPr>
          <a:xfrm>
            <a:off x="6355080" y="2103120"/>
            <a:ext cx="2148840" cy="1097280"/>
          </a:xfrm>
          <a:prstGeom prst="rect">
            <a:avLst/>
          </a:prstGeom>
          <a:noFill/>
          <a:ln/>
        </p:spPr>
        <p:txBody>
          <a:bodyPr wrap="square" lIns="0" tIns="0" rIns="0" bIns="0" rtlCol="0" anchor="t"/>
          <a:lstStyle/>
          <a:p>
            <a:pPr marL="0" indent="0">
              <a:lnSpc>
                <a:spcPct val="110000"/>
              </a:lnSpc>
              <a:buNone/>
            </a:pPr>
            <a:r>
              <a:rPr lang="en-US" sz="1200" dirty="0">
                <a:solidFill>
                  <a:srgbClr val="2E231D"/>
                </a:solidFill>
                <a:latin typeface="Arial" pitchFamily="34" charset="0"/>
                <a:ea typeface="Arial" pitchFamily="34" charset="-122"/>
                <a:cs typeface="Arial" pitchFamily="34" charset="-120"/>
              </a:rPr>
              <a:t>Those values drive queries, exports, mailings, portals, and workflows.</a:t>
            </a:r>
            <a:endParaRPr lang="en-US" sz="1200" dirty="0"/>
          </a:p>
        </p:txBody>
      </p:sp>
      <p:sp>
        <p:nvSpPr>
          <p:cNvPr id="25" name="Text 21"/>
          <p:cNvSpPr txBox="1"/>
          <p:nvPr/>
        </p:nvSpPr>
        <p:spPr>
          <a:xfrm>
            <a:off x="457200" y="3520440"/>
            <a:ext cx="8229600" cy="228600"/>
          </a:xfrm>
          <a:prstGeom prst="rect">
            <a:avLst/>
          </a:prstGeom>
          <a:noFill/>
          <a:ln/>
        </p:spPr>
        <p:txBody>
          <a:bodyPr wrap="square" lIns="0" tIns="0" rIns="0" bIns="0" rtlCol="0" anchor="t"/>
          <a:lstStyle/>
          <a:p>
            <a:pPr marL="0" indent="0" algn="ctr">
              <a:buNone/>
            </a:pPr>
            <a:r>
              <a:rPr lang="en-US" sz="950" b="1" kern="0" spc="200" dirty="0">
                <a:solidFill>
                  <a:srgbClr val="6F645D"/>
                </a:solidFill>
                <a:latin typeface="Poppins" pitchFamily="34" charset="0"/>
                <a:ea typeface="Poppins" pitchFamily="34" charset="-122"/>
                <a:cs typeface="Poppins" pitchFamily="34" charset="-120"/>
              </a:rPr>
              <a:t>HOW TO READ THE REST OF THE SLIDES</a:t>
            </a:r>
            <a:endParaRPr lang="en-US" sz="950" dirty="0"/>
          </a:p>
        </p:txBody>
      </p:sp>
      <p:sp>
        <p:nvSpPr>
          <p:cNvPr id="26" name="Shape 22"/>
          <p:cNvSpPr/>
          <p:nvPr/>
        </p:nvSpPr>
        <p:spPr>
          <a:xfrm>
            <a:off x="685800" y="3840480"/>
            <a:ext cx="1828800" cy="384048"/>
          </a:xfrm>
          <a:prstGeom prst="roundRect">
            <a:avLst>
              <a:gd name="adj" fmla="val 14286"/>
            </a:avLst>
          </a:prstGeom>
          <a:solidFill>
            <a:srgbClr val="486C3C"/>
          </a:solidFill>
          <a:ln w="12700">
            <a:solidFill>
              <a:srgbClr val="486C3C"/>
            </a:solidFill>
            <a:prstDash val="solid"/>
          </a:ln>
        </p:spPr>
        <p:txBody>
          <a:bodyPr/>
          <a:lstStyle/>
          <a:p>
            <a:endParaRPr lang="en-US"/>
          </a:p>
        </p:txBody>
      </p:sp>
      <p:sp>
        <p:nvSpPr>
          <p:cNvPr id="27" name="Text 23"/>
          <p:cNvSpPr txBox="1"/>
          <p:nvPr/>
        </p:nvSpPr>
        <p:spPr>
          <a:xfrm>
            <a:off x="758952" y="3840480"/>
            <a:ext cx="1682496" cy="384048"/>
          </a:xfrm>
          <a:prstGeom prst="rect">
            <a:avLst/>
          </a:prstGeom>
          <a:noFill/>
          <a:ln/>
        </p:spPr>
        <p:txBody>
          <a:bodyPr wrap="square" lIns="0" tIns="0" rIns="0" bIns="0" rtlCol="0" anchor="ctr"/>
          <a:lstStyle/>
          <a:p>
            <a:pPr marL="0" indent="0" algn="ctr">
              <a:buNone/>
            </a:pPr>
            <a:r>
              <a:rPr lang="en-US" sz="1050" b="1" dirty="0">
                <a:solidFill>
                  <a:srgbClr val="FFFFFF"/>
                </a:solidFill>
                <a:latin typeface="Poppins" pitchFamily="34" charset="0"/>
                <a:ea typeface="Poppins" pitchFamily="34" charset="-122"/>
                <a:cs typeface="Poppins" pitchFamily="34" charset="-120"/>
              </a:rPr>
              <a:t>Prompt value</a:t>
            </a:r>
            <a:endParaRPr lang="en-US" sz="1050" dirty="0"/>
          </a:p>
        </p:txBody>
      </p:sp>
      <p:sp>
        <p:nvSpPr>
          <p:cNvPr id="28" name="Shape 24"/>
          <p:cNvSpPr/>
          <p:nvPr/>
        </p:nvSpPr>
        <p:spPr>
          <a:xfrm>
            <a:off x="2697480" y="3840480"/>
            <a:ext cx="1828800" cy="384048"/>
          </a:xfrm>
          <a:prstGeom prst="roundRect">
            <a:avLst>
              <a:gd name="adj" fmla="val 14286"/>
            </a:avLst>
          </a:prstGeom>
          <a:solidFill>
            <a:srgbClr val="E7F1E1"/>
          </a:solidFill>
          <a:ln w="12700">
            <a:solidFill>
              <a:srgbClr val="B9D9AD"/>
            </a:solidFill>
            <a:prstDash val="solid"/>
          </a:ln>
        </p:spPr>
        <p:txBody>
          <a:bodyPr/>
          <a:lstStyle/>
          <a:p>
            <a:endParaRPr lang="en-US"/>
          </a:p>
        </p:txBody>
      </p:sp>
      <p:sp>
        <p:nvSpPr>
          <p:cNvPr id="29" name="Text 25"/>
          <p:cNvSpPr txBox="1"/>
          <p:nvPr/>
        </p:nvSpPr>
        <p:spPr>
          <a:xfrm>
            <a:off x="2770632" y="3840480"/>
            <a:ext cx="1682496" cy="384048"/>
          </a:xfrm>
          <a:prstGeom prst="rect">
            <a:avLst/>
          </a:prstGeom>
          <a:noFill/>
          <a:ln/>
        </p:spPr>
        <p:txBody>
          <a:bodyPr wrap="square" lIns="0" tIns="0" rIns="0" bIns="0" rtlCol="0" anchor="ctr"/>
          <a:lstStyle/>
          <a:p>
            <a:pPr marL="0" indent="0" algn="ctr">
              <a:buNone/>
            </a:pPr>
            <a:r>
              <a:rPr lang="en-US" sz="1050" b="1" dirty="0">
                <a:solidFill>
                  <a:srgbClr val="35522C"/>
                </a:solidFill>
                <a:latin typeface="Poppins" pitchFamily="34" charset="0"/>
                <a:ea typeface="Poppins" pitchFamily="34" charset="-122"/>
                <a:cs typeface="Poppins" pitchFamily="34" charset="-120"/>
              </a:rPr>
              <a:t>Export value</a:t>
            </a:r>
            <a:endParaRPr lang="en-US" sz="1050" dirty="0"/>
          </a:p>
        </p:txBody>
      </p:sp>
      <p:sp>
        <p:nvSpPr>
          <p:cNvPr id="30" name="Shape 26"/>
          <p:cNvSpPr/>
          <p:nvPr/>
        </p:nvSpPr>
        <p:spPr>
          <a:xfrm>
            <a:off x="4709160" y="3840480"/>
            <a:ext cx="1828800" cy="384048"/>
          </a:xfrm>
          <a:prstGeom prst="roundRect">
            <a:avLst>
              <a:gd name="adj" fmla="val 14286"/>
            </a:avLst>
          </a:prstGeom>
          <a:solidFill>
            <a:srgbClr val="7BB867"/>
          </a:solidFill>
          <a:ln w="12700">
            <a:solidFill>
              <a:srgbClr val="7BB867"/>
            </a:solidFill>
            <a:prstDash val="solid"/>
          </a:ln>
        </p:spPr>
        <p:txBody>
          <a:bodyPr/>
          <a:lstStyle/>
          <a:p>
            <a:endParaRPr lang="en-US"/>
          </a:p>
        </p:txBody>
      </p:sp>
      <p:sp>
        <p:nvSpPr>
          <p:cNvPr id="31" name="Text 27"/>
          <p:cNvSpPr txBox="1"/>
          <p:nvPr/>
        </p:nvSpPr>
        <p:spPr>
          <a:xfrm>
            <a:off x="4782312" y="3840480"/>
            <a:ext cx="1682496" cy="384048"/>
          </a:xfrm>
          <a:prstGeom prst="rect">
            <a:avLst/>
          </a:prstGeom>
          <a:noFill/>
          <a:ln/>
        </p:spPr>
        <p:txBody>
          <a:bodyPr wrap="square" lIns="0" tIns="0" rIns="0" bIns="0" rtlCol="0" anchor="ctr"/>
          <a:lstStyle/>
          <a:p>
            <a:pPr marL="0" indent="0" algn="ctr">
              <a:buNone/>
            </a:pPr>
            <a:r>
              <a:rPr lang="en-US" sz="1050" b="1" dirty="0">
                <a:solidFill>
                  <a:srgbClr val="433129"/>
                </a:solidFill>
                <a:latin typeface="Poppins" pitchFamily="34" charset="0"/>
                <a:ea typeface="Poppins" pitchFamily="34" charset="-122"/>
                <a:cs typeface="Poppins" pitchFamily="34" charset="-120"/>
              </a:rPr>
              <a:t>Translation value</a:t>
            </a:r>
            <a:endParaRPr lang="en-US" sz="1050" dirty="0"/>
          </a:p>
        </p:txBody>
      </p:sp>
      <p:sp>
        <p:nvSpPr>
          <p:cNvPr id="32" name="Shape 28"/>
          <p:cNvSpPr/>
          <p:nvPr/>
        </p:nvSpPr>
        <p:spPr>
          <a:xfrm>
            <a:off x="6720840" y="3840480"/>
            <a:ext cx="1828800" cy="384048"/>
          </a:xfrm>
          <a:prstGeom prst="roundRect">
            <a:avLst>
              <a:gd name="adj" fmla="val 14286"/>
            </a:avLst>
          </a:prstGeom>
          <a:solidFill>
            <a:srgbClr val="EFE8E3"/>
          </a:solidFill>
          <a:ln w="12700">
            <a:solidFill>
              <a:srgbClr val="CBBBB0"/>
            </a:solidFill>
            <a:prstDash val="solid"/>
          </a:ln>
        </p:spPr>
        <p:txBody>
          <a:bodyPr/>
          <a:lstStyle/>
          <a:p>
            <a:endParaRPr lang="en-US"/>
          </a:p>
        </p:txBody>
      </p:sp>
      <p:sp>
        <p:nvSpPr>
          <p:cNvPr id="33" name="Text 29"/>
          <p:cNvSpPr txBox="1"/>
          <p:nvPr/>
        </p:nvSpPr>
        <p:spPr>
          <a:xfrm>
            <a:off x="6793992" y="3840480"/>
            <a:ext cx="1682496" cy="384048"/>
          </a:xfrm>
          <a:prstGeom prst="rect">
            <a:avLst/>
          </a:prstGeom>
          <a:noFill/>
          <a:ln/>
        </p:spPr>
        <p:txBody>
          <a:bodyPr wrap="square" lIns="0" tIns="0" rIns="0" bIns="0" rtlCol="0" anchor="ctr"/>
          <a:lstStyle/>
          <a:p>
            <a:pPr marL="0" indent="0" algn="ctr">
              <a:buNone/>
            </a:pPr>
            <a:r>
              <a:rPr lang="en-US" sz="1050" b="1" dirty="0">
                <a:solidFill>
                  <a:srgbClr val="433129"/>
                </a:solidFill>
                <a:latin typeface="Poppins" pitchFamily="34" charset="0"/>
                <a:ea typeface="Poppins" pitchFamily="34" charset="-122"/>
                <a:cs typeface="Poppins" pitchFamily="34" charset="-120"/>
              </a:rPr>
              <a:t>Where it's used</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433129"/>
        </a:solidFill>
        <a:effectLst/>
      </p:bgPr>
    </p:bg>
    <p:spTree>
      <p:nvGrpSpPr>
        <p:cNvPr id="1" name=""/>
        <p:cNvGrpSpPr/>
        <p:nvPr/>
      </p:nvGrpSpPr>
      <p:grpSpPr>
        <a:xfrm>
          <a:off x="0" y="0"/>
          <a:ext cx="0" cy="0"/>
          <a:chOff x="0" y="0"/>
          <a:chExt cx="0" cy="0"/>
        </a:xfrm>
      </p:grpSpPr>
      <p:pic>
        <p:nvPicPr>
          <p:cNvPr id="2" name="Image 0" descr="/home/claude/logo/ring_spring.png"/>
          <p:cNvPicPr>
            <a:picLocks noChangeAspect="1"/>
          </p:cNvPicPr>
          <p:nvPr/>
        </p:nvPicPr>
        <p:blipFill>
          <a:blip r:embed="rId3">
            <a:alphaModFix amt="12000"/>
          </a:blip>
          <a:stretch>
            <a:fillRect/>
          </a:stretch>
        </p:blipFill>
        <p:spPr>
          <a:xfrm>
            <a:off x="4206240" y="-182880"/>
            <a:ext cx="6583680" cy="4187952"/>
          </a:xfrm>
          <a:prstGeom prst="rect">
            <a:avLst/>
          </a:prstGeom>
        </p:spPr>
      </p:pic>
      <p:sp>
        <p:nvSpPr>
          <p:cNvPr id="3" name="Text 0"/>
          <p:cNvSpPr txBox="1"/>
          <p:nvPr/>
        </p:nvSpPr>
        <p:spPr>
          <a:xfrm>
            <a:off x="548640" y="1143000"/>
            <a:ext cx="2743200" cy="1005840"/>
          </a:xfrm>
          <a:prstGeom prst="rect">
            <a:avLst/>
          </a:prstGeom>
          <a:noFill/>
          <a:ln/>
        </p:spPr>
        <p:txBody>
          <a:bodyPr wrap="square" lIns="0" tIns="0" rIns="0" bIns="0" rtlCol="0" anchor="t"/>
          <a:lstStyle/>
          <a:p>
            <a:pPr marL="0" indent="0">
              <a:buNone/>
            </a:pPr>
            <a:r>
              <a:rPr lang="en-US" sz="6600" b="1" dirty="0">
                <a:solidFill>
                  <a:srgbClr val="7BB867"/>
                </a:solidFill>
                <a:latin typeface="Poppins" pitchFamily="34" charset="0"/>
                <a:ea typeface="Poppins" pitchFamily="34" charset="-122"/>
                <a:cs typeface="Poppins" pitchFamily="34" charset="-120"/>
              </a:rPr>
              <a:t>01</a:t>
            </a:r>
            <a:endParaRPr lang="en-US" sz="6600" dirty="0"/>
          </a:p>
        </p:txBody>
      </p:sp>
      <p:sp>
        <p:nvSpPr>
          <p:cNvPr id="4" name="Text 1"/>
          <p:cNvSpPr txBox="1"/>
          <p:nvPr/>
        </p:nvSpPr>
        <p:spPr>
          <a:xfrm>
            <a:off x="548640" y="2240280"/>
            <a:ext cx="6858000" cy="685800"/>
          </a:xfrm>
          <a:prstGeom prst="rect">
            <a:avLst/>
          </a:prstGeom>
          <a:noFill/>
          <a:ln/>
        </p:spPr>
        <p:txBody>
          <a:bodyPr wrap="square" lIns="0" tIns="0" rIns="0" bIns="0" rtlCol="0" anchor="t"/>
          <a:lstStyle/>
          <a:p>
            <a:pPr marL="0" indent="0">
              <a:buNone/>
            </a:pPr>
            <a:r>
              <a:rPr lang="en-US" sz="3400" b="1" dirty="0">
                <a:solidFill>
                  <a:srgbClr val="FFFFFF"/>
                </a:solidFill>
                <a:latin typeface="Poppins" pitchFamily="34" charset="0"/>
                <a:ea typeface="Poppins" pitchFamily="34" charset="-122"/>
                <a:cs typeface="Poppins" pitchFamily="34" charset="-120"/>
              </a:rPr>
              <a:t>Prompt export values</a:t>
            </a:r>
            <a:endParaRPr lang="en-US" sz="3400" dirty="0"/>
          </a:p>
        </p:txBody>
      </p:sp>
      <p:sp>
        <p:nvSpPr>
          <p:cNvPr id="5" name="Text 2"/>
          <p:cNvSpPr txBox="1"/>
          <p:nvPr/>
        </p:nvSpPr>
        <p:spPr>
          <a:xfrm>
            <a:off x="548640" y="2926080"/>
            <a:ext cx="6400800" cy="411480"/>
          </a:xfrm>
          <a:prstGeom prst="rect">
            <a:avLst/>
          </a:prstGeom>
          <a:noFill/>
          <a:ln/>
        </p:spPr>
        <p:txBody>
          <a:bodyPr wrap="square" lIns="0" tIns="0" rIns="0" bIns="0" rtlCol="0" anchor="t"/>
          <a:lstStyle/>
          <a:p>
            <a:pPr marL="0" indent="0">
              <a:buNone/>
            </a:pPr>
            <a:r>
              <a:rPr lang="en-US" sz="1600" i="1" dirty="0">
                <a:solidFill>
                  <a:srgbClr val="D9E8D2"/>
                </a:solidFill>
                <a:latin typeface="Arial" pitchFamily="34" charset="0"/>
                <a:ea typeface="Arial" pitchFamily="34" charset="-122"/>
                <a:cs typeface="Arial" pitchFamily="34" charset="-120"/>
              </a:rPr>
              <a:t>Five built-in options for customizing your prompts.</a:t>
            </a:r>
            <a:endParaRPr lang="en-US" sz="1600" dirty="0"/>
          </a:p>
        </p:txBody>
      </p:sp>
      <p:pic>
        <p:nvPicPr>
          <p:cNvPr id="6" name="Image 1" descr="/home/claude/logo/wordmark_white.png"/>
          <p:cNvPicPr>
            <a:picLocks noChangeAspect="1"/>
          </p:cNvPicPr>
          <p:nvPr/>
        </p:nvPicPr>
        <p:blipFill>
          <a:blip r:embed="rId4"/>
          <a:stretch>
            <a:fillRect/>
          </a:stretch>
        </p:blipFill>
        <p:spPr>
          <a:xfrm>
            <a:off x="548640" y="4572000"/>
            <a:ext cx="1097280" cy="13807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PROMPT ANATOMY</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A prompt carries more than its label</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08</a:t>
            </a:r>
            <a:endParaRPr lang="en-US" sz="900" dirty="0"/>
          </a:p>
        </p:txBody>
      </p:sp>
      <p:sp>
        <p:nvSpPr>
          <p:cNvPr id="8" name="Shape 4"/>
          <p:cNvSpPr/>
          <p:nvPr/>
        </p:nvSpPr>
        <p:spPr>
          <a:xfrm>
            <a:off x="457200" y="1234440"/>
            <a:ext cx="4572000" cy="2788920"/>
          </a:xfrm>
          <a:prstGeom prst="roundRect">
            <a:avLst>
              <a:gd name="adj" fmla="val 2623"/>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40080" y="1344168"/>
            <a:ext cx="4206240" cy="228600"/>
          </a:xfrm>
          <a:prstGeom prst="rect">
            <a:avLst/>
          </a:prstGeom>
          <a:noFill/>
          <a:ln/>
        </p:spPr>
        <p:txBody>
          <a:bodyPr wrap="square" lIns="0" tIns="0" rIns="0" bIns="0" rtlCol="0" anchor="t"/>
          <a:lstStyle/>
          <a:p>
            <a:pPr marL="0" indent="0">
              <a:buNone/>
            </a:pPr>
            <a:r>
              <a:rPr lang="en-US" sz="950" b="1" kern="0" spc="100" dirty="0">
                <a:solidFill>
                  <a:srgbClr val="6F645D"/>
                </a:solidFill>
                <a:latin typeface="Poppins" pitchFamily="34" charset="0"/>
                <a:ea typeface="Poppins" pitchFamily="34" charset="-122"/>
                <a:cs typeface="Poppins" pitchFamily="34" charset="-120"/>
              </a:rPr>
              <a:t>EDIT PROMPT  ·  key: program</a:t>
            </a:r>
            <a:endParaRPr lang="en-US" sz="950" dirty="0"/>
          </a:p>
        </p:txBody>
      </p:sp>
      <p:sp>
        <p:nvSpPr>
          <p:cNvPr id="10" name="Text 6"/>
          <p:cNvSpPr txBox="1"/>
          <p:nvPr/>
        </p:nvSpPr>
        <p:spPr>
          <a:xfrm>
            <a:off x="640080" y="1627632"/>
            <a:ext cx="1508760" cy="219456"/>
          </a:xfrm>
          <a:prstGeom prst="rect">
            <a:avLst/>
          </a:prstGeom>
          <a:noFill/>
          <a:ln/>
        </p:spPr>
        <p:txBody>
          <a:bodyPr wrap="square" lIns="0" tIns="0" rIns="0" bIns="0" rtlCol="0" anchor="ctr"/>
          <a:lstStyle/>
          <a:p>
            <a:pPr marL="0" indent="0" algn="r">
              <a:buNone/>
            </a:pPr>
            <a:r>
              <a:rPr lang="en-US" sz="950" b="1" dirty="0">
                <a:solidFill>
                  <a:srgbClr val="6F645D"/>
                </a:solidFill>
                <a:latin typeface="Arial" pitchFamily="34" charset="0"/>
                <a:ea typeface="Arial" pitchFamily="34" charset="-122"/>
                <a:cs typeface="Arial" pitchFamily="34" charset="-120"/>
              </a:rPr>
              <a:t>Status</a:t>
            </a:r>
            <a:endParaRPr lang="en-US" sz="950" dirty="0"/>
          </a:p>
        </p:txBody>
      </p:sp>
      <p:sp>
        <p:nvSpPr>
          <p:cNvPr id="11" name="Shape 7"/>
          <p:cNvSpPr/>
          <p:nvPr/>
        </p:nvSpPr>
        <p:spPr>
          <a:xfrm>
            <a:off x="2240280" y="1641348"/>
            <a:ext cx="2606040" cy="192024"/>
          </a:xfrm>
          <a:prstGeom prst="roundRect">
            <a:avLst>
              <a:gd name="adj" fmla="val 14286"/>
            </a:avLst>
          </a:prstGeom>
          <a:solidFill>
            <a:srgbClr val="F8F6F4"/>
          </a:solidFill>
          <a:ln w="12700">
            <a:solidFill>
              <a:srgbClr val="E4DDD7"/>
            </a:solidFill>
            <a:prstDash val="solid"/>
          </a:ln>
        </p:spPr>
        <p:txBody>
          <a:bodyPr/>
          <a:lstStyle/>
          <a:p>
            <a:endParaRPr lang="en-US"/>
          </a:p>
        </p:txBody>
      </p:sp>
      <p:sp>
        <p:nvSpPr>
          <p:cNvPr id="12" name="Text 8"/>
          <p:cNvSpPr txBox="1"/>
          <p:nvPr/>
        </p:nvSpPr>
        <p:spPr>
          <a:xfrm>
            <a:off x="2313432" y="1627632"/>
            <a:ext cx="2468880" cy="219456"/>
          </a:xfrm>
          <a:prstGeom prst="rect">
            <a:avLst/>
          </a:prstGeom>
          <a:noFill/>
          <a:ln/>
        </p:spPr>
        <p:txBody>
          <a:bodyPr wrap="square" lIns="0" tIns="0" rIns="0" bIns="0" rtlCol="0" anchor="ctr"/>
          <a:lstStyle/>
          <a:p>
            <a:pPr marL="0" indent="0">
              <a:buNone/>
            </a:pPr>
            <a:r>
              <a:rPr lang="en-US" sz="950" dirty="0">
                <a:solidFill>
                  <a:srgbClr val="2E231D"/>
                </a:solidFill>
                <a:latin typeface="Arial" pitchFamily="34" charset="0"/>
                <a:ea typeface="Arial" pitchFamily="34" charset="-122"/>
                <a:cs typeface="Arial" pitchFamily="34" charset="-120"/>
              </a:rPr>
              <a:t>Active</a:t>
            </a:r>
            <a:endParaRPr lang="en-US" sz="950" dirty="0"/>
          </a:p>
        </p:txBody>
      </p:sp>
      <p:sp>
        <p:nvSpPr>
          <p:cNvPr id="13" name="Text 9"/>
          <p:cNvSpPr txBox="1"/>
          <p:nvPr/>
        </p:nvSpPr>
        <p:spPr>
          <a:xfrm>
            <a:off x="640080" y="1860804"/>
            <a:ext cx="1508760" cy="219456"/>
          </a:xfrm>
          <a:prstGeom prst="rect">
            <a:avLst/>
          </a:prstGeom>
          <a:noFill/>
          <a:ln/>
        </p:spPr>
        <p:txBody>
          <a:bodyPr wrap="square" lIns="0" tIns="0" rIns="0" bIns="0" rtlCol="0" anchor="ctr"/>
          <a:lstStyle/>
          <a:p>
            <a:pPr marL="0" indent="0" algn="r">
              <a:buNone/>
            </a:pPr>
            <a:r>
              <a:rPr lang="en-US" sz="950" b="1" dirty="0">
                <a:solidFill>
                  <a:srgbClr val="6F645D"/>
                </a:solidFill>
                <a:latin typeface="Arial" pitchFamily="34" charset="0"/>
                <a:ea typeface="Arial" pitchFamily="34" charset="-122"/>
                <a:cs typeface="Arial" pitchFamily="34" charset="-120"/>
              </a:rPr>
              <a:t>Value</a:t>
            </a:r>
            <a:endParaRPr lang="en-US" sz="950" dirty="0"/>
          </a:p>
        </p:txBody>
      </p:sp>
      <p:sp>
        <p:nvSpPr>
          <p:cNvPr id="14" name="Shape 10"/>
          <p:cNvSpPr/>
          <p:nvPr/>
        </p:nvSpPr>
        <p:spPr>
          <a:xfrm>
            <a:off x="2240280" y="1874520"/>
            <a:ext cx="2606040" cy="192024"/>
          </a:xfrm>
          <a:prstGeom prst="roundRect">
            <a:avLst>
              <a:gd name="adj" fmla="val 14286"/>
            </a:avLst>
          </a:prstGeom>
          <a:solidFill>
            <a:srgbClr val="F8F6F4"/>
          </a:solidFill>
          <a:ln w="12700">
            <a:solidFill>
              <a:srgbClr val="E4DDD7"/>
            </a:solidFill>
            <a:prstDash val="solid"/>
          </a:ln>
        </p:spPr>
        <p:txBody>
          <a:bodyPr/>
          <a:lstStyle/>
          <a:p>
            <a:endParaRPr lang="en-US"/>
          </a:p>
        </p:txBody>
      </p:sp>
      <p:sp>
        <p:nvSpPr>
          <p:cNvPr id="15" name="Text 11"/>
          <p:cNvSpPr txBox="1"/>
          <p:nvPr/>
        </p:nvSpPr>
        <p:spPr>
          <a:xfrm>
            <a:off x="2313432" y="1860804"/>
            <a:ext cx="2468880" cy="219456"/>
          </a:xfrm>
          <a:prstGeom prst="rect">
            <a:avLst/>
          </a:prstGeom>
          <a:noFill/>
          <a:ln/>
        </p:spPr>
        <p:txBody>
          <a:bodyPr wrap="square" lIns="0" tIns="0" rIns="0" bIns="0" rtlCol="0" anchor="ctr"/>
          <a:lstStyle/>
          <a:p>
            <a:pPr marL="0" indent="0">
              <a:buNone/>
            </a:pPr>
            <a:r>
              <a:rPr lang="en-US" sz="950" dirty="0">
                <a:solidFill>
                  <a:srgbClr val="2E231D"/>
                </a:solidFill>
                <a:latin typeface="Arial" pitchFamily="34" charset="0"/>
                <a:ea typeface="Arial" pitchFamily="34" charset="-122"/>
                <a:cs typeface="Arial" pitchFamily="34" charset="-120"/>
              </a:rPr>
              <a:t>MBA - Online</a:t>
            </a:r>
            <a:endParaRPr lang="en-US" sz="950" dirty="0"/>
          </a:p>
        </p:txBody>
      </p:sp>
      <p:sp>
        <p:nvSpPr>
          <p:cNvPr id="16" name="Text 12"/>
          <p:cNvSpPr txBox="1"/>
          <p:nvPr/>
        </p:nvSpPr>
        <p:spPr>
          <a:xfrm>
            <a:off x="640080" y="2093976"/>
            <a:ext cx="1508760" cy="219456"/>
          </a:xfrm>
          <a:prstGeom prst="rect">
            <a:avLst/>
          </a:prstGeom>
          <a:noFill/>
          <a:ln/>
        </p:spPr>
        <p:txBody>
          <a:bodyPr wrap="square" lIns="0" tIns="0" rIns="0" bIns="0" rtlCol="0" anchor="ctr"/>
          <a:lstStyle/>
          <a:p>
            <a:pPr marL="0" indent="0" algn="r">
              <a:buNone/>
            </a:pPr>
            <a:r>
              <a:rPr lang="en-US" sz="950" b="1" dirty="0">
                <a:solidFill>
                  <a:srgbClr val="6F645D"/>
                </a:solidFill>
                <a:latin typeface="Arial" pitchFamily="34" charset="0"/>
                <a:ea typeface="Arial" pitchFamily="34" charset="-122"/>
                <a:cs typeface="Arial" pitchFamily="34" charset="-120"/>
              </a:rPr>
              <a:t>Category</a:t>
            </a:r>
            <a:endParaRPr lang="en-US" sz="950" dirty="0"/>
          </a:p>
        </p:txBody>
      </p:sp>
      <p:sp>
        <p:nvSpPr>
          <p:cNvPr id="17" name="Shape 13"/>
          <p:cNvSpPr/>
          <p:nvPr/>
        </p:nvSpPr>
        <p:spPr>
          <a:xfrm>
            <a:off x="2240280" y="2107692"/>
            <a:ext cx="2606040" cy="192024"/>
          </a:xfrm>
          <a:prstGeom prst="roundRect">
            <a:avLst>
              <a:gd name="adj" fmla="val 14286"/>
            </a:avLst>
          </a:prstGeom>
          <a:solidFill>
            <a:srgbClr val="F8F6F4"/>
          </a:solidFill>
          <a:ln w="12700">
            <a:solidFill>
              <a:srgbClr val="E4DDD7"/>
            </a:solidFill>
            <a:prstDash val="solid"/>
          </a:ln>
        </p:spPr>
        <p:txBody>
          <a:bodyPr/>
          <a:lstStyle/>
          <a:p>
            <a:endParaRPr lang="en-US"/>
          </a:p>
        </p:txBody>
      </p:sp>
      <p:sp>
        <p:nvSpPr>
          <p:cNvPr id="18" name="Text 14"/>
          <p:cNvSpPr txBox="1"/>
          <p:nvPr/>
        </p:nvSpPr>
        <p:spPr>
          <a:xfrm>
            <a:off x="2313432" y="2093976"/>
            <a:ext cx="2468880" cy="219456"/>
          </a:xfrm>
          <a:prstGeom prst="rect">
            <a:avLst/>
          </a:prstGeom>
          <a:noFill/>
          <a:ln/>
        </p:spPr>
        <p:txBody>
          <a:bodyPr wrap="square" lIns="0" tIns="0" rIns="0" bIns="0" rtlCol="0" anchor="ctr"/>
          <a:lstStyle/>
          <a:p>
            <a:pPr marL="0" indent="0">
              <a:buNone/>
            </a:pPr>
            <a:r>
              <a:rPr lang="en-US" sz="950" dirty="0">
                <a:solidFill>
                  <a:srgbClr val="2E231D"/>
                </a:solidFill>
                <a:latin typeface="Arial" pitchFamily="34" charset="0"/>
                <a:ea typeface="Arial" pitchFamily="34" charset="-122"/>
                <a:cs typeface="Arial" pitchFamily="34" charset="-120"/>
              </a:rPr>
              <a:t>Online Programs</a:t>
            </a:r>
            <a:endParaRPr lang="en-US" sz="950" dirty="0"/>
          </a:p>
        </p:txBody>
      </p:sp>
      <p:sp>
        <p:nvSpPr>
          <p:cNvPr id="19" name="Text 15"/>
          <p:cNvSpPr txBox="1"/>
          <p:nvPr/>
        </p:nvSpPr>
        <p:spPr>
          <a:xfrm>
            <a:off x="640080" y="2327148"/>
            <a:ext cx="1508760" cy="219456"/>
          </a:xfrm>
          <a:prstGeom prst="rect">
            <a:avLst/>
          </a:prstGeom>
          <a:noFill/>
          <a:ln/>
        </p:spPr>
        <p:txBody>
          <a:bodyPr wrap="square" lIns="0" tIns="0" rIns="0" bIns="0" rtlCol="0" anchor="ctr"/>
          <a:lstStyle/>
          <a:p>
            <a:pPr marL="0" indent="0" algn="r">
              <a:buNone/>
            </a:pPr>
            <a:r>
              <a:rPr lang="en-US" sz="950" b="1" dirty="0">
                <a:solidFill>
                  <a:srgbClr val="6F645D"/>
                </a:solidFill>
                <a:latin typeface="Arial" pitchFamily="34" charset="0"/>
                <a:ea typeface="Arial" pitchFamily="34" charset="-122"/>
                <a:cs typeface="Arial" pitchFamily="34" charset="-120"/>
              </a:rPr>
              <a:t>Short Value</a:t>
            </a:r>
            <a:endParaRPr lang="en-US" sz="950" dirty="0"/>
          </a:p>
        </p:txBody>
      </p:sp>
      <p:sp>
        <p:nvSpPr>
          <p:cNvPr id="20" name="Shape 16"/>
          <p:cNvSpPr/>
          <p:nvPr/>
        </p:nvSpPr>
        <p:spPr>
          <a:xfrm>
            <a:off x="2240280" y="2340864"/>
            <a:ext cx="2606040" cy="192024"/>
          </a:xfrm>
          <a:prstGeom prst="roundRect">
            <a:avLst>
              <a:gd name="adj" fmla="val 14286"/>
            </a:avLst>
          </a:prstGeom>
          <a:solidFill>
            <a:srgbClr val="F8F6F4"/>
          </a:solidFill>
          <a:ln w="12700">
            <a:solidFill>
              <a:srgbClr val="E4DDD7"/>
            </a:solidFill>
            <a:prstDash val="solid"/>
          </a:ln>
        </p:spPr>
        <p:txBody>
          <a:bodyPr/>
          <a:lstStyle/>
          <a:p>
            <a:endParaRPr lang="en-US"/>
          </a:p>
        </p:txBody>
      </p:sp>
      <p:sp>
        <p:nvSpPr>
          <p:cNvPr id="21" name="Text 17"/>
          <p:cNvSpPr txBox="1"/>
          <p:nvPr/>
        </p:nvSpPr>
        <p:spPr>
          <a:xfrm>
            <a:off x="2313432" y="2327148"/>
            <a:ext cx="2468880" cy="219456"/>
          </a:xfrm>
          <a:prstGeom prst="rect">
            <a:avLst/>
          </a:prstGeom>
          <a:noFill/>
          <a:ln/>
        </p:spPr>
        <p:txBody>
          <a:bodyPr wrap="square" lIns="0" tIns="0" rIns="0" bIns="0" rtlCol="0" anchor="ctr"/>
          <a:lstStyle/>
          <a:p>
            <a:pPr marL="0" indent="0">
              <a:buNone/>
            </a:pPr>
            <a:r>
              <a:rPr lang="en-US" sz="950" dirty="0">
                <a:solidFill>
                  <a:srgbClr val="2E231D"/>
                </a:solidFill>
                <a:latin typeface="Arial" pitchFamily="34" charset="0"/>
                <a:ea typeface="Arial" pitchFamily="34" charset="-122"/>
                <a:cs typeface="Arial" pitchFamily="34" charset="-120"/>
              </a:rPr>
              <a:t>Online MBA</a:t>
            </a:r>
            <a:endParaRPr lang="en-US" sz="950" dirty="0"/>
          </a:p>
        </p:txBody>
      </p:sp>
      <p:sp>
        <p:nvSpPr>
          <p:cNvPr id="22" name="Text 18"/>
          <p:cNvSpPr txBox="1"/>
          <p:nvPr/>
        </p:nvSpPr>
        <p:spPr>
          <a:xfrm>
            <a:off x="640080" y="2560320"/>
            <a:ext cx="1508760" cy="219456"/>
          </a:xfrm>
          <a:prstGeom prst="rect">
            <a:avLst/>
          </a:prstGeom>
          <a:noFill/>
          <a:ln/>
        </p:spPr>
        <p:txBody>
          <a:bodyPr wrap="square" lIns="0" tIns="0" rIns="0" bIns="0" rtlCol="0" anchor="ctr"/>
          <a:lstStyle/>
          <a:p>
            <a:pPr marL="0" indent="0" algn="r">
              <a:buNone/>
            </a:pPr>
            <a:r>
              <a:rPr lang="en-US" sz="950" b="1" dirty="0">
                <a:solidFill>
                  <a:srgbClr val="35522C"/>
                </a:solidFill>
                <a:latin typeface="Arial" pitchFamily="34" charset="0"/>
                <a:ea typeface="Arial" pitchFamily="34" charset="-122"/>
                <a:cs typeface="Arial" pitchFamily="34" charset="-120"/>
              </a:rPr>
              <a:t>SIS Code</a:t>
            </a:r>
            <a:endParaRPr lang="en-US" sz="950" dirty="0"/>
          </a:p>
        </p:txBody>
      </p:sp>
      <p:sp>
        <p:nvSpPr>
          <p:cNvPr id="23" name="Shape 19"/>
          <p:cNvSpPr/>
          <p:nvPr/>
        </p:nvSpPr>
        <p:spPr>
          <a:xfrm>
            <a:off x="2240280" y="2574036"/>
            <a:ext cx="2606040" cy="192024"/>
          </a:xfrm>
          <a:prstGeom prst="roundRect">
            <a:avLst>
              <a:gd name="adj" fmla="val 14286"/>
            </a:avLst>
          </a:prstGeom>
          <a:solidFill>
            <a:srgbClr val="E7F1E1"/>
          </a:solidFill>
          <a:ln w="12700">
            <a:solidFill>
              <a:srgbClr val="B9D9AD"/>
            </a:solidFill>
            <a:prstDash val="solid"/>
          </a:ln>
        </p:spPr>
        <p:txBody>
          <a:bodyPr/>
          <a:lstStyle/>
          <a:p>
            <a:endParaRPr lang="en-US"/>
          </a:p>
        </p:txBody>
      </p:sp>
      <p:sp>
        <p:nvSpPr>
          <p:cNvPr id="24" name="Text 20"/>
          <p:cNvSpPr txBox="1"/>
          <p:nvPr/>
        </p:nvSpPr>
        <p:spPr>
          <a:xfrm>
            <a:off x="2313432" y="2560320"/>
            <a:ext cx="2468880" cy="219456"/>
          </a:xfrm>
          <a:prstGeom prst="rect">
            <a:avLst/>
          </a:prstGeom>
          <a:noFill/>
          <a:ln/>
        </p:spPr>
        <p:txBody>
          <a:bodyPr wrap="square" lIns="0" tIns="0" rIns="0" bIns="0" rtlCol="0" anchor="ctr"/>
          <a:lstStyle/>
          <a:p>
            <a:pPr marL="0" indent="0">
              <a:buNone/>
            </a:pPr>
            <a:r>
              <a:rPr lang="en-US" sz="950" dirty="0">
                <a:solidFill>
                  <a:srgbClr val="2E231D"/>
                </a:solidFill>
                <a:latin typeface="Arial" pitchFamily="34" charset="0"/>
                <a:ea typeface="Arial" pitchFamily="34" charset="-122"/>
                <a:cs typeface="Arial" pitchFamily="34" charset="-120"/>
              </a:rPr>
              <a:t>MBAO</a:t>
            </a:r>
            <a:endParaRPr lang="en-US" sz="950" dirty="0"/>
          </a:p>
        </p:txBody>
      </p:sp>
      <p:sp>
        <p:nvSpPr>
          <p:cNvPr id="26" name="Text 22"/>
          <p:cNvSpPr txBox="1"/>
          <p:nvPr/>
        </p:nvSpPr>
        <p:spPr>
          <a:xfrm>
            <a:off x="640080" y="2793492"/>
            <a:ext cx="1508760" cy="219456"/>
          </a:xfrm>
          <a:prstGeom prst="rect">
            <a:avLst/>
          </a:prstGeom>
          <a:noFill/>
          <a:ln/>
        </p:spPr>
        <p:txBody>
          <a:bodyPr wrap="square" lIns="0" tIns="0" rIns="0" bIns="0" rtlCol="0" anchor="ctr"/>
          <a:lstStyle/>
          <a:p>
            <a:pPr marL="0" indent="0" algn="r">
              <a:buNone/>
            </a:pPr>
            <a:r>
              <a:rPr lang="en-US" sz="950" b="1" dirty="0">
                <a:solidFill>
                  <a:srgbClr val="35522C"/>
                </a:solidFill>
                <a:latin typeface="Arial" pitchFamily="34" charset="0"/>
                <a:ea typeface="Arial" pitchFamily="34" charset="-122"/>
                <a:cs typeface="Arial" pitchFamily="34" charset="-120"/>
              </a:rPr>
              <a:t>Dept ID</a:t>
            </a:r>
            <a:endParaRPr lang="en-US" sz="950" dirty="0"/>
          </a:p>
        </p:txBody>
      </p:sp>
      <p:sp>
        <p:nvSpPr>
          <p:cNvPr id="27" name="Shape 23"/>
          <p:cNvSpPr/>
          <p:nvPr/>
        </p:nvSpPr>
        <p:spPr>
          <a:xfrm>
            <a:off x="2240280" y="2807208"/>
            <a:ext cx="2606040" cy="192024"/>
          </a:xfrm>
          <a:prstGeom prst="roundRect">
            <a:avLst>
              <a:gd name="adj" fmla="val 14286"/>
            </a:avLst>
          </a:prstGeom>
          <a:solidFill>
            <a:srgbClr val="E7F1E1"/>
          </a:solidFill>
          <a:ln w="12700">
            <a:solidFill>
              <a:srgbClr val="B9D9AD"/>
            </a:solidFill>
            <a:prstDash val="solid"/>
          </a:ln>
        </p:spPr>
        <p:txBody>
          <a:bodyPr/>
          <a:lstStyle/>
          <a:p>
            <a:endParaRPr lang="en-US"/>
          </a:p>
        </p:txBody>
      </p:sp>
      <p:sp>
        <p:nvSpPr>
          <p:cNvPr id="28" name="Text 24"/>
          <p:cNvSpPr txBox="1"/>
          <p:nvPr/>
        </p:nvSpPr>
        <p:spPr>
          <a:xfrm>
            <a:off x="2313432" y="2793492"/>
            <a:ext cx="2468880" cy="219456"/>
          </a:xfrm>
          <a:prstGeom prst="rect">
            <a:avLst/>
          </a:prstGeom>
          <a:noFill/>
          <a:ln/>
        </p:spPr>
        <p:txBody>
          <a:bodyPr wrap="square" lIns="0" tIns="0" rIns="0" bIns="0" rtlCol="0" anchor="ctr"/>
          <a:lstStyle/>
          <a:p>
            <a:pPr marL="0" indent="0">
              <a:buNone/>
            </a:pPr>
            <a:r>
              <a:rPr lang="en-US" sz="950" dirty="0">
                <a:solidFill>
                  <a:srgbClr val="2E231D"/>
                </a:solidFill>
                <a:latin typeface="Arial" pitchFamily="34" charset="0"/>
                <a:ea typeface="Arial" pitchFamily="34" charset="-122"/>
                <a:cs typeface="Arial" pitchFamily="34" charset="-120"/>
              </a:rPr>
              <a:t>1420</a:t>
            </a:r>
            <a:endParaRPr lang="en-US" sz="950" dirty="0"/>
          </a:p>
        </p:txBody>
      </p:sp>
      <p:sp>
        <p:nvSpPr>
          <p:cNvPr id="30" name="Text 26"/>
          <p:cNvSpPr txBox="1"/>
          <p:nvPr/>
        </p:nvSpPr>
        <p:spPr>
          <a:xfrm>
            <a:off x="640080" y="3026664"/>
            <a:ext cx="1508760" cy="219456"/>
          </a:xfrm>
          <a:prstGeom prst="rect">
            <a:avLst/>
          </a:prstGeom>
          <a:noFill/>
          <a:ln/>
        </p:spPr>
        <p:txBody>
          <a:bodyPr wrap="square" lIns="0" tIns="0" rIns="0" bIns="0" rtlCol="0" anchor="ctr"/>
          <a:lstStyle/>
          <a:p>
            <a:pPr marL="0" indent="0" algn="r">
              <a:buNone/>
            </a:pPr>
            <a:r>
              <a:rPr lang="en-US" sz="950" b="1" dirty="0">
                <a:solidFill>
                  <a:srgbClr val="35522C"/>
                </a:solidFill>
                <a:latin typeface="Arial" pitchFamily="34" charset="0"/>
                <a:ea typeface="Arial" pitchFamily="34" charset="-122"/>
                <a:cs typeface="Arial" pitchFamily="34" charset="-120"/>
              </a:rPr>
              <a:t>School</a:t>
            </a:r>
            <a:endParaRPr lang="en-US" sz="950" dirty="0"/>
          </a:p>
        </p:txBody>
      </p:sp>
      <p:sp>
        <p:nvSpPr>
          <p:cNvPr id="31" name="Shape 27"/>
          <p:cNvSpPr/>
          <p:nvPr/>
        </p:nvSpPr>
        <p:spPr>
          <a:xfrm>
            <a:off x="2240280" y="3040380"/>
            <a:ext cx="2606040" cy="192024"/>
          </a:xfrm>
          <a:prstGeom prst="roundRect">
            <a:avLst>
              <a:gd name="adj" fmla="val 14286"/>
            </a:avLst>
          </a:prstGeom>
          <a:solidFill>
            <a:srgbClr val="E7F1E1"/>
          </a:solidFill>
          <a:ln w="12700">
            <a:solidFill>
              <a:srgbClr val="B9D9AD"/>
            </a:solidFill>
            <a:prstDash val="solid"/>
          </a:ln>
        </p:spPr>
        <p:txBody>
          <a:bodyPr/>
          <a:lstStyle/>
          <a:p>
            <a:endParaRPr lang="en-US"/>
          </a:p>
        </p:txBody>
      </p:sp>
      <p:sp>
        <p:nvSpPr>
          <p:cNvPr id="32" name="Text 28"/>
          <p:cNvSpPr txBox="1"/>
          <p:nvPr/>
        </p:nvSpPr>
        <p:spPr>
          <a:xfrm>
            <a:off x="2313432" y="3026664"/>
            <a:ext cx="2468880" cy="219456"/>
          </a:xfrm>
          <a:prstGeom prst="rect">
            <a:avLst/>
          </a:prstGeom>
          <a:noFill/>
          <a:ln/>
        </p:spPr>
        <p:txBody>
          <a:bodyPr wrap="square" lIns="0" tIns="0" rIns="0" bIns="0" rtlCol="0" anchor="ctr"/>
          <a:lstStyle/>
          <a:p>
            <a:pPr marL="0" indent="0">
              <a:buNone/>
            </a:pPr>
            <a:r>
              <a:rPr lang="en-US" sz="950" dirty="0">
                <a:solidFill>
                  <a:srgbClr val="2E231D"/>
                </a:solidFill>
                <a:latin typeface="Arial" pitchFamily="34" charset="0"/>
                <a:ea typeface="Arial" pitchFamily="34" charset="-122"/>
                <a:cs typeface="Arial" pitchFamily="34" charset="-120"/>
              </a:rPr>
              <a:t>Langdale College of Business</a:t>
            </a:r>
            <a:endParaRPr lang="en-US" sz="950" dirty="0"/>
          </a:p>
        </p:txBody>
      </p:sp>
      <p:sp>
        <p:nvSpPr>
          <p:cNvPr id="34" name="Text 30"/>
          <p:cNvSpPr txBox="1"/>
          <p:nvPr/>
        </p:nvSpPr>
        <p:spPr>
          <a:xfrm>
            <a:off x="640080" y="3259836"/>
            <a:ext cx="1508760" cy="219456"/>
          </a:xfrm>
          <a:prstGeom prst="rect">
            <a:avLst/>
          </a:prstGeom>
          <a:noFill/>
          <a:ln/>
        </p:spPr>
        <p:txBody>
          <a:bodyPr wrap="square" lIns="0" tIns="0" rIns="0" bIns="0" rtlCol="0" anchor="ctr"/>
          <a:lstStyle/>
          <a:p>
            <a:pPr marL="0" indent="0" algn="r">
              <a:buNone/>
            </a:pPr>
            <a:r>
              <a:rPr lang="en-US" sz="950" b="1" dirty="0">
                <a:solidFill>
                  <a:srgbClr val="35522C"/>
                </a:solidFill>
                <a:latin typeface="Arial" pitchFamily="34" charset="0"/>
                <a:ea typeface="Arial" pitchFamily="34" charset="-122"/>
                <a:cs typeface="Arial" pitchFamily="34" charset="-120"/>
              </a:rPr>
              <a:t>Modality</a:t>
            </a:r>
            <a:endParaRPr lang="en-US" sz="950" dirty="0"/>
          </a:p>
        </p:txBody>
      </p:sp>
      <p:sp>
        <p:nvSpPr>
          <p:cNvPr id="35" name="Shape 31"/>
          <p:cNvSpPr/>
          <p:nvPr/>
        </p:nvSpPr>
        <p:spPr>
          <a:xfrm>
            <a:off x="2240280" y="3273552"/>
            <a:ext cx="2606040" cy="192024"/>
          </a:xfrm>
          <a:prstGeom prst="roundRect">
            <a:avLst>
              <a:gd name="adj" fmla="val 14286"/>
            </a:avLst>
          </a:prstGeom>
          <a:solidFill>
            <a:srgbClr val="E7F1E1"/>
          </a:solidFill>
          <a:ln w="12700">
            <a:solidFill>
              <a:srgbClr val="B9D9AD"/>
            </a:solidFill>
            <a:prstDash val="solid"/>
          </a:ln>
        </p:spPr>
        <p:txBody>
          <a:bodyPr/>
          <a:lstStyle/>
          <a:p>
            <a:endParaRPr lang="en-US"/>
          </a:p>
        </p:txBody>
      </p:sp>
      <p:sp>
        <p:nvSpPr>
          <p:cNvPr id="36" name="Text 32"/>
          <p:cNvSpPr txBox="1"/>
          <p:nvPr/>
        </p:nvSpPr>
        <p:spPr>
          <a:xfrm>
            <a:off x="2313432" y="3259836"/>
            <a:ext cx="2468880" cy="219456"/>
          </a:xfrm>
          <a:prstGeom prst="rect">
            <a:avLst/>
          </a:prstGeom>
          <a:noFill/>
          <a:ln/>
        </p:spPr>
        <p:txBody>
          <a:bodyPr wrap="square" lIns="0" tIns="0" rIns="0" bIns="0" rtlCol="0" anchor="ctr"/>
          <a:lstStyle/>
          <a:p>
            <a:pPr marL="0" indent="0">
              <a:buNone/>
            </a:pPr>
            <a:r>
              <a:rPr lang="en-US" sz="950" dirty="0">
                <a:solidFill>
                  <a:srgbClr val="2E231D"/>
                </a:solidFill>
                <a:latin typeface="Arial" pitchFamily="34" charset="0"/>
                <a:ea typeface="Arial" pitchFamily="34" charset="-122"/>
                <a:cs typeface="Arial" pitchFamily="34" charset="-120"/>
              </a:rPr>
              <a:t>Online</a:t>
            </a:r>
            <a:endParaRPr lang="en-US" sz="950" dirty="0"/>
          </a:p>
        </p:txBody>
      </p:sp>
      <p:sp>
        <p:nvSpPr>
          <p:cNvPr id="38" name="Text 34"/>
          <p:cNvSpPr txBox="1"/>
          <p:nvPr/>
        </p:nvSpPr>
        <p:spPr>
          <a:xfrm>
            <a:off x="640080" y="3493008"/>
            <a:ext cx="1508760" cy="219456"/>
          </a:xfrm>
          <a:prstGeom prst="rect">
            <a:avLst/>
          </a:prstGeom>
          <a:noFill/>
          <a:ln/>
        </p:spPr>
        <p:txBody>
          <a:bodyPr wrap="square" lIns="0" tIns="0" rIns="0" bIns="0" rtlCol="0" anchor="ctr"/>
          <a:lstStyle/>
          <a:p>
            <a:pPr marL="0" indent="0" algn="r">
              <a:buNone/>
            </a:pPr>
            <a:r>
              <a:rPr lang="en-US" sz="950" b="1" dirty="0">
                <a:solidFill>
                  <a:srgbClr val="35522C"/>
                </a:solidFill>
                <a:latin typeface="Arial" pitchFamily="34" charset="0"/>
                <a:ea typeface="Arial" pitchFamily="34" charset="-122"/>
                <a:cs typeface="Arial" pitchFamily="34" charset="-120"/>
              </a:rPr>
              <a:t>Display</a:t>
            </a:r>
            <a:endParaRPr lang="en-US" sz="950" dirty="0"/>
          </a:p>
        </p:txBody>
      </p:sp>
      <p:sp>
        <p:nvSpPr>
          <p:cNvPr id="39" name="Shape 35"/>
          <p:cNvSpPr/>
          <p:nvPr/>
        </p:nvSpPr>
        <p:spPr>
          <a:xfrm>
            <a:off x="2240280" y="3506724"/>
            <a:ext cx="2606040" cy="192024"/>
          </a:xfrm>
          <a:prstGeom prst="roundRect">
            <a:avLst>
              <a:gd name="adj" fmla="val 14286"/>
            </a:avLst>
          </a:prstGeom>
          <a:solidFill>
            <a:srgbClr val="E7F1E1"/>
          </a:solidFill>
          <a:ln w="12700">
            <a:solidFill>
              <a:srgbClr val="B9D9AD"/>
            </a:solidFill>
            <a:prstDash val="solid"/>
          </a:ln>
        </p:spPr>
        <p:txBody>
          <a:bodyPr/>
          <a:lstStyle/>
          <a:p>
            <a:endParaRPr lang="en-US"/>
          </a:p>
        </p:txBody>
      </p:sp>
      <p:sp>
        <p:nvSpPr>
          <p:cNvPr id="40" name="Text 36"/>
          <p:cNvSpPr txBox="1"/>
          <p:nvPr/>
        </p:nvSpPr>
        <p:spPr>
          <a:xfrm>
            <a:off x="2313432" y="3493008"/>
            <a:ext cx="2468880" cy="219456"/>
          </a:xfrm>
          <a:prstGeom prst="rect">
            <a:avLst/>
          </a:prstGeom>
          <a:noFill/>
          <a:ln/>
        </p:spPr>
        <p:txBody>
          <a:bodyPr wrap="square" lIns="0" tIns="0" rIns="0" bIns="0" rtlCol="0" anchor="ctr"/>
          <a:lstStyle/>
          <a:p>
            <a:pPr marL="0" indent="0">
              <a:buNone/>
            </a:pPr>
            <a:r>
              <a:rPr lang="en-US" sz="950" dirty="0">
                <a:solidFill>
                  <a:srgbClr val="2E231D"/>
                </a:solidFill>
                <a:latin typeface="Arial" pitchFamily="34" charset="0"/>
                <a:cs typeface="Arial" pitchFamily="34" charset="-120"/>
              </a:rPr>
              <a:t>Master of Business Administration Online</a:t>
            </a:r>
            <a:endParaRPr lang="en-US" sz="950" dirty="0"/>
          </a:p>
        </p:txBody>
      </p:sp>
      <p:sp>
        <p:nvSpPr>
          <p:cNvPr id="42" name="Text 38"/>
          <p:cNvSpPr txBox="1"/>
          <p:nvPr/>
        </p:nvSpPr>
        <p:spPr>
          <a:xfrm>
            <a:off x="640080" y="3726180"/>
            <a:ext cx="1508760" cy="219456"/>
          </a:xfrm>
          <a:prstGeom prst="rect">
            <a:avLst/>
          </a:prstGeom>
          <a:noFill/>
          <a:ln/>
        </p:spPr>
        <p:txBody>
          <a:bodyPr wrap="square" lIns="0" tIns="0" rIns="0" bIns="0" rtlCol="0" anchor="ctr"/>
          <a:lstStyle/>
          <a:p>
            <a:pPr marL="0" indent="0" algn="r">
              <a:buNone/>
            </a:pPr>
            <a:r>
              <a:rPr lang="en-US" sz="950" b="1" dirty="0">
                <a:solidFill>
                  <a:srgbClr val="6F645D"/>
                </a:solidFill>
                <a:latin typeface="Arial" pitchFamily="34" charset="0"/>
                <a:ea typeface="Arial" pitchFamily="34" charset="-122"/>
                <a:cs typeface="Arial" pitchFamily="34" charset="-120"/>
              </a:rPr>
              <a:t>Effective / Expires</a:t>
            </a:r>
            <a:endParaRPr lang="en-US" sz="950" dirty="0"/>
          </a:p>
        </p:txBody>
      </p:sp>
      <p:sp>
        <p:nvSpPr>
          <p:cNvPr id="43" name="Shape 39"/>
          <p:cNvSpPr/>
          <p:nvPr/>
        </p:nvSpPr>
        <p:spPr>
          <a:xfrm>
            <a:off x="2240280" y="3739896"/>
            <a:ext cx="2606040" cy="192024"/>
          </a:xfrm>
          <a:prstGeom prst="roundRect">
            <a:avLst>
              <a:gd name="adj" fmla="val 14286"/>
            </a:avLst>
          </a:prstGeom>
          <a:solidFill>
            <a:srgbClr val="F8F6F4"/>
          </a:solidFill>
          <a:ln w="12700">
            <a:solidFill>
              <a:srgbClr val="E4DDD7"/>
            </a:solidFill>
            <a:prstDash val="solid"/>
          </a:ln>
        </p:spPr>
        <p:txBody>
          <a:bodyPr/>
          <a:lstStyle/>
          <a:p>
            <a:endParaRPr lang="en-US"/>
          </a:p>
        </p:txBody>
      </p:sp>
      <p:sp>
        <p:nvSpPr>
          <p:cNvPr id="44" name="Text 40"/>
          <p:cNvSpPr txBox="1"/>
          <p:nvPr/>
        </p:nvSpPr>
        <p:spPr>
          <a:xfrm>
            <a:off x="2313432" y="3726180"/>
            <a:ext cx="2468880" cy="219456"/>
          </a:xfrm>
          <a:prstGeom prst="rect">
            <a:avLst/>
          </a:prstGeom>
          <a:noFill/>
          <a:ln/>
        </p:spPr>
        <p:txBody>
          <a:bodyPr wrap="square" lIns="0" tIns="0" rIns="0" bIns="0" rtlCol="0" anchor="ctr"/>
          <a:lstStyle/>
          <a:p>
            <a:pPr marL="0" indent="0">
              <a:buNone/>
            </a:pPr>
            <a:r>
              <a:rPr lang="en-US" sz="950" dirty="0">
                <a:solidFill>
                  <a:srgbClr val="2E231D"/>
                </a:solidFill>
                <a:latin typeface="Arial" pitchFamily="34" charset="0"/>
                <a:ea typeface="Arial" pitchFamily="34" charset="-122"/>
                <a:cs typeface="Arial" pitchFamily="34" charset="-120"/>
              </a:rPr>
              <a:t>Aug 1, 2026  /  (blank)</a:t>
            </a:r>
            <a:endParaRPr lang="en-US" sz="950" dirty="0"/>
          </a:p>
        </p:txBody>
      </p:sp>
      <p:sp>
        <p:nvSpPr>
          <p:cNvPr id="45" name="Text 41"/>
          <p:cNvSpPr txBox="1"/>
          <p:nvPr/>
        </p:nvSpPr>
        <p:spPr>
          <a:xfrm>
            <a:off x="5303520" y="1234440"/>
            <a:ext cx="3383280" cy="237744"/>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Value</a:t>
            </a:r>
            <a:endParaRPr lang="en-US" sz="1150" dirty="0"/>
          </a:p>
        </p:txBody>
      </p:sp>
      <p:sp>
        <p:nvSpPr>
          <p:cNvPr id="46" name="Text 42"/>
          <p:cNvSpPr txBox="1"/>
          <p:nvPr/>
        </p:nvSpPr>
        <p:spPr>
          <a:xfrm>
            <a:off x="5303520" y="1472184"/>
            <a:ext cx="3383280" cy="292608"/>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What people see on forms and in Slate.</a:t>
            </a:r>
            <a:endParaRPr lang="en-US" sz="1050" dirty="0"/>
          </a:p>
        </p:txBody>
      </p:sp>
      <p:sp>
        <p:nvSpPr>
          <p:cNvPr id="47" name="Text 43"/>
          <p:cNvSpPr txBox="1"/>
          <p:nvPr/>
        </p:nvSpPr>
        <p:spPr>
          <a:xfrm>
            <a:off x="5303520" y="1801368"/>
            <a:ext cx="3383280" cy="237744"/>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Category</a:t>
            </a:r>
            <a:endParaRPr lang="en-US" sz="1150" dirty="0"/>
          </a:p>
        </p:txBody>
      </p:sp>
      <p:sp>
        <p:nvSpPr>
          <p:cNvPr id="48" name="Text 44"/>
          <p:cNvSpPr txBox="1"/>
          <p:nvPr/>
        </p:nvSpPr>
        <p:spPr>
          <a:xfrm>
            <a:off x="5303520" y="2039112"/>
            <a:ext cx="3383280" cy="292608"/>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Groups prompts in a key for forms and filters.</a:t>
            </a:r>
            <a:endParaRPr lang="en-US" sz="1050" dirty="0"/>
          </a:p>
        </p:txBody>
      </p:sp>
      <p:sp>
        <p:nvSpPr>
          <p:cNvPr id="49" name="Text 45"/>
          <p:cNvSpPr txBox="1"/>
          <p:nvPr/>
        </p:nvSpPr>
        <p:spPr>
          <a:xfrm>
            <a:off x="5303520" y="2368296"/>
            <a:ext cx="3383280" cy="237744"/>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Short Value</a:t>
            </a:r>
            <a:endParaRPr lang="en-US" sz="1150" dirty="0"/>
          </a:p>
        </p:txBody>
      </p:sp>
      <p:sp>
        <p:nvSpPr>
          <p:cNvPr id="50" name="Text 46"/>
          <p:cNvSpPr txBox="1"/>
          <p:nvPr/>
        </p:nvSpPr>
        <p:spPr>
          <a:xfrm>
            <a:off x="5303520" y="2606040"/>
            <a:ext cx="3383280" cy="292608"/>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Exports by default instead of the Value.</a:t>
            </a:r>
            <a:endParaRPr lang="en-US" sz="1050" dirty="0"/>
          </a:p>
        </p:txBody>
      </p:sp>
      <p:sp>
        <p:nvSpPr>
          <p:cNvPr id="51" name="Text 47"/>
          <p:cNvSpPr txBox="1"/>
          <p:nvPr/>
        </p:nvSpPr>
        <p:spPr>
          <a:xfrm>
            <a:off x="5303520" y="2935224"/>
            <a:ext cx="3383280" cy="237744"/>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Export Values 1-5</a:t>
            </a:r>
            <a:endParaRPr lang="en-US" sz="1150" dirty="0"/>
          </a:p>
        </p:txBody>
      </p:sp>
      <p:sp>
        <p:nvSpPr>
          <p:cNvPr id="52" name="Text 48"/>
          <p:cNvSpPr txBox="1"/>
          <p:nvPr/>
        </p:nvSpPr>
        <p:spPr>
          <a:xfrm>
            <a:off x="5303520" y="3172968"/>
            <a:ext cx="3383280" cy="292608"/>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Named by the export labels on the key.</a:t>
            </a:r>
            <a:endParaRPr lang="en-US" sz="1050" dirty="0"/>
          </a:p>
        </p:txBody>
      </p:sp>
      <p:sp>
        <p:nvSpPr>
          <p:cNvPr id="53" name="Text 49"/>
          <p:cNvSpPr txBox="1"/>
          <p:nvPr/>
        </p:nvSpPr>
        <p:spPr>
          <a:xfrm>
            <a:off x="5303520" y="3502152"/>
            <a:ext cx="3383280" cy="237744"/>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Effective / Expires</a:t>
            </a:r>
            <a:endParaRPr lang="en-US" sz="1150" dirty="0"/>
          </a:p>
        </p:txBody>
      </p:sp>
      <p:sp>
        <p:nvSpPr>
          <p:cNvPr id="54" name="Text 50"/>
          <p:cNvSpPr txBox="1"/>
          <p:nvPr/>
        </p:nvSpPr>
        <p:spPr>
          <a:xfrm>
            <a:off x="5303520" y="3739896"/>
            <a:ext cx="3383280" cy="292608"/>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Activate / Retire a value on a schedule instead of deleting it.</a:t>
            </a:r>
            <a:endParaRPr lang="en-US" sz="1050" dirty="0"/>
          </a:p>
        </p:txBody>
      </p:sp>
      <p:sp>
        <p:nvSpPr>
          <p:cNvPr id="55" name="Shape 51"/>
          <p:cNvSpPr/>
          <p:nvPr/>
        </p:nvSpPr>
        <p:spPr>
          <a:xfrm>
            <a:off x="457200" y="4160520"/>
            <a:ext cx="8229600" cy="384048"/>
          </a:xfrm>
          <a:prstGeom prst="roundRect">
            <a:avLst>
              <a:gd name="adj" fmla="val 14286"/>
            </a:avLst>
          </a:prstGeom>
          <a:solidFill>
            <a:srgbClr val="FFF6DA"/>
          </a:solidFill>
          <a:ln w="12700">
            <a:solidFill>
              <a:srgbClr val="EBD58F"/>
            </a:solidFill>
            <a:prstDash val="solid"/>
          </a:ln>
        </p:spPr>
        <p:txBody>
          <a:bodyPr/>
          <a:lstStyle/>
          <a:p>
            <a:endParaRPr lang="en-US"/>
          </a:p>
        </p:txBody>
      </p:sp>
      <p:sp>
        <p:nvSpPr>
          <p:cNvPr id="56" name="Text 52"/>
          <p:cNvSpPr txBox="1"/>
          <p:nvPr/>
        </p:nvSpPr>
        <p:spPr>
          <a:xfrm>
            <a:off x="621792" y="4160520"/>
            <a:ext cx="7955280" cy="384048"/>
          </a:xfrm>
          <a:prstGeom prst="rect">
            <a:avLst/>
          </a:prstGeom>
          <a:noFill/>
          <a:ln/>
        </p:spPr>
        <p:txBody>
          <a:bodyPr wrap="square" lIns="0" tIns="0" rIns="0" bIns="0" rtlCol="0" anchor="ctr"/>
          <a:lstStyle/>
          <a:p>
            <a:pPr marL="0" indent="0">
              <a:buNone/>
            </a:pPr>
            <a:r>
              <a:rPr lang="en-US" sz="1100" b="1" dirty="0">
                <a:solidFill>
                  <a:srgbClr val="433129"/>
                </a:solidFill>
                <a:latin typeface="Poppins" pitchFamily="34" charset="0"/>
                <a:ea typeface="Poppins" pitchFamily="34" charset="-122"/>
                <a:cs typeface="Poppins" pitchFamily="34" charset="-120"/>
              </a:rPr>
              <a:t>Pro tip: </a:t>
            </a:r>
            <a:r>
              <a:rPr lang="en-US" sz="1100" dirty="0">
                <a:solidFill>
                  <a:srgbClr val="2E231D"/>
                </a:solidFill>
                <a:latin typeface="Arial" pitchFamily="34" charset="0"/>
                <a:ea typeface="Arial" pitchFamily="34" charset="-122"/>
                <a:cs typeface="Arial" pitchFamily="34" charset="-120"/>
              </a:rPr>
              <a:t>Inactivate prompts you no longer use instead of deleting them. Your historical data will thank you.</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PROMPT EXPORT VALUES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Five lenses: which one fits?</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09</a:t>
            </a:r>
            <a:endParaRPr lang="en-US" sz="900" dirty="0"/>
          </a:p>
        </p:txBody>
      </p:sp>
      <p:sp>
        <p:nvSpPr>
          <p:cNvPr id="8" name="Text 4"/>
          <p:cNvSpPr txBox="1"/>
          <p:nvPr/>
        </p:nvSpPr>
        <p:spPr>
          <a:xfrm>
            <a:off x="457200" y="1051560"/>
            <a:ext cx="3291840" cy="201168"/>
          </a:xfrm>
          <a:prstGeom prst="rect">
            <a:avLst/>
          </a:prstGeom>
          <a:noFill/>
          <a:ln/>
        </p:spPr>
        <p:txBody>
          <a:bodyPr wrap="square" lIns="0" tIns="0" rIns="0" bIns="0" rtlCol="0" anchor="t"/>
          <a:lstStyle/>
          <a:p>
            <a:pPr marL="0" indent="0">
              <a:buNone/>
            </a:pPr>
            <a:r>
              <a:rPr lang="en-US" sz="950" b="1" kern="0" spc="100" dirty="0">
                <a:solidFill>
                  <a:srgbClr val="6F645D"/>
                </a:solidFill>
                <a:latin typeface="Poppins" pitchFamily="34" charset="0"/>
                <a:ea typeface="Poppins" pitchFamily="34" charset="-122"/>
                <a:cs typeface="Poppins" pitchFamily="34" charset="-120"/>
              </a:rPr>
              <a:t>THE FIVE LENSES ON  MBA - Online</a:t>
            </a:r>
            <a:endParaRPr lang="en-US" sz="950" dirty="0"/>
          </a:p>
        </p:txBody>
      </p:sp>
      <p:sp>
        <p:nvSpPr>
          <p:cNvPr id="9" name="Text 5"/>
          <p:cNvSpPr txBox="1"/>
          <p:nvPr/>
        </p:nvSpPr>
        <p:spPr>
          <a:xfrm>
            <a:off x="457200" y="1325880"/>
            <a:ext cx="1234440" cy="438912"/>
          </a:xfrm>
          <a:prstGeom prst="rect">
            <a:avLst/>
          </a:prstGeom>
          <a:noFill/>
          <a:ln/>
        </p:spPr>
        <p:txBody>
          <a:bodyPr wrap="square" lIns="0" tIns="0" rIns="0" bIns="0" rtlCol="0" anchor="ctr"/>
          <a:lstStyle/>
          <a:p>
            <a:pPr marL="0" indent="0">
              <a:buNone/>
            </a:pPr>
            <a:r>
              <a:rPr lang="en-US" sz="950" b="1" dirty="0">
                <a:solidFill>
                  <a:srgbClr val="6F645D"/>
                </a:solidFill>
                <a:latin typeface="Arial" pitchFamily="34" charset="0"/>
                <a:ea typeface="Arial" pitchFamily="34" charset="-122"/>
                <a:cs typeface="Arial" pitchFamily="34" charset="-120"/>
              </a:rPr>
              <a:t>Export Value 1</a:t>
            </a:r>
            <a:endParaRPr lang="en-US" sz="950" dirty="0"/>
          </a:p>
          <a:p>
            <a:pPr marL="0" indent="0">
              <a:buNone/>
            </a:pPr>
            <a:r>
              <a:rPr lang="en-US" sz="950" i="1" dirty="0">
                <a:solidFill>
                  <a:srgbClr val="6F645D"/>
                </a:solidFill>
                <a:latin typeface="Arial" pitchFamily="34" charset="0"/>
                <a:ea typeface="Arial" pitchFamily="34" charset="-122"/>
                <a:cs typeface="Arial" pitchFamily="34" charset="-120"/>
              </a:rPr>
              <a:t>"SIS Code"</a:t>
            </a:r>
            <a:endParaRPr lang="en-US" sz="950" dirty="0"/>
          </a:p>
        </p:txBody>
      </p:sp>
      <p:sp>
        <p:nvSpPr>
          <p:cNvPr id="10" name="Shape 6"/>
          <p:cNvSpPr/>
          <p:nvPr/>
        </p:nvSpPr>
        <p:spPr>
          <a:xfrm>
            <a:off x="1737360" y="1325880"/>
            <a:ext cx="1737360" cy="438912"/>
          </a:xfrm>
          <a:prstGeom prst="roundRect">
            <a:avLst>
              <a:gd name="adj" fmla="val 12500"/>
            </a:avLst>
          </a:prstGeom>
          <a:solidFill>
            <a:srgbClr val="E7F1E1"/>
          </a:solidFill>
          <a:ln w="12700">
            <a:solidFill>
              <a:srgbClr val="B9D9AD"/>
            </a:solidFill>
            <a:prstDash val="solid"/>
          </a:ln>
        </p:spPr>
        <p:txBody>
          <a:bodyPr/>
          <a:lstStyle/>
          <a:p>
            <a:endParaRPr lang="en-US"/>
          </a:p>
        </p:txBody>
      </p:sp>
      <p:sp>
        <p:nvSpPr>
          <p:cNvPr id="11" name="Text 7"/>
          <p:cNvSpPr txBox="1"/>
          <p:nvPr/>
        </p:nvSpPr>
        <p:spPr>
          <a:xfrm>
            <a:off x="1810512" y="1325880"/>
            <a:ext cx="1591056" cy="438912"/>
          </a:xfrm>
          <a:prstGeom prst="rect">
            <a:avLst/>
          </a:prstGeom>
          <a:noFill/>
          <a:ln/>
        </p:spPr>
        <p:txBody>
          <a:bodyPr wrap="square" lIns="0" tIns="0" rIns="0" bIns="0" rtlCol="0" anchor="ctr"/>
          <a:lstStyle/>
          <a:p>
            <a:pPr marL="0" indent="0" algn="ctr">
              <a:buNone/>
            </a:pPr>
            <a:r>
              <a:rPr lang="en-US" sz="1100" b="1" dirty="0">
                <a:solidFill>
                  <a:srgbClr val="35522C"/>
                </a:solidFill>
                <a:latin typeface="Poppins" pitchFamily="34" charset="0"/>
                <a:ea typeface="Poppins" pitchFamily="34" charset="-122"/>
                <a:cs typeface="Poppins" pitchFamily="34" charset="-120"/>
              </a:rPr>
              <a:t>MBAO</a:t>
            </a:r>
            <a:endParaRPr lang="en-US" sz="1100" dirty="0"/>
          </a:p>
        </p:txBody>
      </p:sp>
      <p:sp>
        <p:nvSpPr>
          <p:cNvPr id="12" name="Text 8"/>
          <p:cNvSpPr txBox="1"/>
          <p:nvPr/>
        </p:nvSpPr>
        <p:spPr>
          <a:xfrm>
            <a:off x="457200" y="1874520"/>
            <a:ext cx="1234440" cy="438912"/>
          </a:xfrm>
          <a:prstGeom prst="rect">
            <a:avLst/>
          </a:prstGeom>
          <a:noFill/>
          <a:ln/>
        </p:spPr>
        <p:txBody>
          <a:bodyPr wrap="square" lIns="0" tIns="0" rIns="0" bIns="0" rtlCol="0" anchor="ctr"/>
          <a:lstStyle/>
          <a:p>
            <a:pPr marL="0" indent="0">
              <a:buNone/>
            </a:pPr>
            <a:r>
              <a:rPr lang="en-US" sz="950" b="1" dirty="0">
                <a:solidFill>
                  <a:srgbClr val="6F645D"/>
                </a:solidFill>
                <a:latin typeface="Arial" pitchFamily="34" charset="0"/>
                <a:ea typeface="Arial" pitchFamily="34" charset="-122"/>
                <a:cs typeface="Arial" pitchFamily="34" charset="-120"/>
              </a:rPr>
              <a:t>Export Value 2</a:t>
            </a:r>
            <a:endParaRPr lang="en-US" sz="950" dirty="0"/>
          </a:p>
          <a:p>
            <a:pPr marL="0" indent="0">
              <a:buNone/>
            </a:pPr>
            <a:r>
              <a:rPr lang="en-US" sz="950" i="1" dirty="0">
                <a:solidFill>
                  <a:srgbClr val="6F645D"/>
                </a:solidFill>
                <a:latin typeface="Arial" pitchFamily="34" charset="0"/>
                <a:ea typeface="Arial" pitchFamily="34" charset="-122"/>
                <a:cs typeface="Arial" pitchFamily="34" charset="-120"/>
              </a:rPr>
              <a:t>"Dept ID"</a:t>
            </a:r>
            <a:endParaRPr lang="en-US" sz="950" dirty="0"/>
          </a:p>
        </p:txBody>
      </p:sp>
      <p:sp>
        <p:nvSpPr>
          <p:cNvPr id="13" name="Shape 9"/>
          <p:cNvSpPr/>
          <p:nvPr/>
        </p:nvSpPr>
        <p:spPr>
          <a:xfrm>
            <a:off x="1737360" y="1874520"/>
            <a:ext cx="1737360" cy="438912"/>
          </a:xfrm>
          <a:prstGeom prst="roundRect">
            <a:avLst>
              <a:gd name="adj" fmla="val 12500"/>
            </a:avLst>
          </a:prstGeom>
          <a:solidFill>
            <a:srgbClr val="E7F1E1"/>
          </a:solidFill>
          <a:ln w="12700">
            <a:solidFill>
              <a:srgbClr val="B9D9AD"/>
            </a:solidFill>
            <a:prstDash val="solid"/>
          </a:ln>
        </p:spPr>
        <p:txBody>
          <a:bodyPr/>
          <a:lstStyle/>
          <a:p>
            <a:endParaRPr lang="en-US"/>
          </a:p>
        </p:txBody>
      </p:sp>
      <p:sp>
        <p:nvSpPr>
          <p:cNvPr id="14" name="Text 10"/>
          <p:cNvSpPr txBox="1"/>
          <p:nvPr/>
        </p:nvSpPr>
        <p:spPr>
          <a:xfrm>
            <a:off x="1810512" y="1874520"/>
            <a:ext cx="1591056" cy="438912"/>
          </a:xfrm>
          <a:prstGeom prst="rect">
            <a:avLst/>
          </a:prstGeom>
          <a:noFill/>
          <a:ln/>
        </p:spPr>
        <p:txBody>
          <a:bodyPr wrap="square" lIns="0" tIns="0" rIns="0" bIns="0" rtlCol="0" anchor="ctr"/>
          <a:lstStyle/>
          <a:p>
            <a:pPr marL="0" indent="0" algn="ctr">
              <a:buNone/>
            </a:pPr>
            <a:r>
              <a:rPr lang="en-US" sz="1100" b="1" dirty="0">
                <a:solidFill>
                  <a:srgbClr val="35522C"/>
                </a:solidFill>
                <a:latin typeface="Poppins" pitchFamily="34" charset="0"/>
                <a:ea typeface="Poppins" pitchFamily="34" charset="-122"/>
                <a:cs typeface="Poppins" pitchFamily="34" charset="-120"/>
              </a:rPr>
              <a:t>1420</a:t>
            </a:r>
            <a:endParaRPr lang="en-US" sz="1100" dirty="0"/>
          </a:p>
        </p:txBody>
      </p:sp>
      <p:sp>
        <p:nvSpPr>
          <p:cNvPr id="15" name="Text 11"/>
          <p:cNvSpPr txBox="1"/>
          <p:nvPr/>
        </p:nvSpPr>
        <p:spPr>
          <a:xfrm>
            <a:off x="457200" y="2423160"/>
            <a:ext cx="1234440" cy="438912"/>
          </a:xfrm>
          <a:prstGeom prst="rect">
            <a:avLst/>
          </a:prstGeom>
          <a:noFill/>
          <a:ln/>
        </p:spPr>
        <p:txBody>
          <a:bodyPr wrap="square" lIns="0" tIns="0" rIns="0" bIns="0" rtlCol="0" anchor="ctr"/>
          <a:lstStyle/>
          <a:p>
            <a:pPr marL="0" indent="0">
              <a:buNone/>
            </a:pPr>
            <a:r>
              <a:rPr lang="en-US" sz="950" b="1" dirty="0">
                <a:solidFill>
                  <a:srgbClr val="6F645D"/>
                </a:solidFill>
                <a:latin typeface="Arial" pitchFamily="34" charset="0"/>
                <a:ea typeface="Arial" pitchFamily="34" charset="-122"/>
                <a:cs typeface="Arial" pitchFamily="34" charset="-120"/>
              </a:rPr>
              <a:t>Export Value 3</a:t>
            </a:r>
            <a:endParaRPr lang="en-US" sz="950" dirty="0"/>
          </a:p>
          <a:p>
            <a:pPr marL="0" indent="0">
              <a:buNone/>
            </a:pPr>
            <a:r>
              <a:rPr lang="en-US" sz="950" i="1" dirty="0">
                <a:solidFill>
                  <a:srgbClr val="6F645D"/>
                </a:solidFill>
                <a:latin typeface="Arial" pitchFamily="34" charset="0"/>
                <a:ea typeface="Arial" pitchFamily="34" charset="-122"/>
                <a:cs typeface="Arial" pitchFamily="34" charset="-120"/>
              </a:rPr>
              <a:t>"School"</a:t>
            </a:r>
            <a:endParaRPr lang="en-US" sz="950" dirty="0"/>
          </a:p>
        </p:txBody>
      </p:sp>
      <p:sp>
        <p:nvSpPr>
          <p:cNvPr id="16" name="Shape 12"/>
          <p:cNvSpPr/>
          <p:nvPr/>
        </p:nvSpPr>
        <p:spPr>
          <a:xfrm>
            <a:off x="1737360" y="2423160"/>
            <a:ext cx="1737360" cy="438912"/>
          </a:xfrm>
          <a:prstGeom prst="roundRect">
            <a:avLst>
              <a:gd name="adj" fmla="val 12500"/>
            </a:avLst>
          </a:prstGeom>
          <a:solidFill>
            <a:srgbClr val="E7F1E1"/>
          </a:solidFill>
          <a:ln w="12700">
            <a:solidFill>
              <a:srgbClr val="B9D9AD"/>
            </a:solidFill>
            <a:prstDash val="solid"/>
          </a:ln>
        </p:spPr>
        <p:txBody>
          <a:bodyPr/>
          <a:lstStyle/>
          <a:p>
            <a:endParaRPr lang="en-US"/>
          </a:p>
        </p:txBody>
      </p:sp>
      <p:sp>
        <p:nvSpPr>
          <p:cNvPr id="17" name="Text 13"/>
          <p:cNvSpPr txBox="1"/>
          <p:nvPr/>
        </p:nvSpPr>
        <p:spPr>
          <a:xfrm>
            <a:off x="1810512" y="2423160"/>
            <a:ext cx="1591056" cy="438912"/>
          </a:xfrm>
          <a:prstGeom prst="rect">
            <a:avLst/>
          </a:prstGeom>
          <a:noFill/>
          <a:ln/>
        </p:spPr>
        <p:txBody>
          <a:bodyPr wrap="square" lIns="0" tIns="0" rIns="0" bIns="0" rtlCol="0" anchor="ctr"/>
          <a:lstStyle/>
          <a:p>
            <a:pPr marL="0" indent="0" algn="ctr">
              <a:buNone/>
            </a:pPr>
            <a:r>
              <a:rPr lang="en-US" sz="1100" b="1" dirty="0">
                <a:solidFill>
                  <a:srgbClr val="35522C"/>
                </a:solidFill>
                <a:latin typeface="Poppins" pitchFamily="34" charset="0"/>
                <a:ea typeface="Poppins" pitchFamily="34" charset="-122"/>
                <a:cs typeface="Poppins" pitchFamily="34" charset="-120"/>
              </a:rPr>
              <a:t>Langdale College of Business</a:t>
            </a:r>
            <a:endParaRPr lang="en-US" sz="1100" dirty="0"/>
          </a:p>
        </p:txBody>
      </p:sp>
      <p:sp>
        <p:nvSpPr>
          <p:cNvPr id="18" name="Text 14"/>
          <p:cNvSpPr txBox="1"/>
          <p:nvPr/>
        </p:nvSpPr>
        <p:spPr>
          <a:xfrm>
            <a:off x="457200" y="2971800"/>
            <a:ext cx="1234440" cy="438912"/>
          </a:xfrm>
          <a:prstGeom prst="rect">
            <a:avLst/>
          </a:prstGeom>
          <a:noFill/>
          <a:ln/>
        </p:spPr>
        <p:txBody>
          <a:bodyPr wrap="square" lIns="0" tIns="0" rIns="0" bIns="0" rtlCol="0" anchor="ctr"/>
          <a:lstStyle/>
          <a:p>
            <a:pPr marL="0" indent="0">
              <a:buNone/>
            </a:pPr>
            <a:r>
              <a:rPr lang="en-US" sz="950" b="1" dirty="0">
                <a:solidFill>
                  <a:srgbClr val="6F645D"/>
                </a:solidFill>
                <a:latin typeface="Arial" pitchFamily="34" charset="0"/>
                <a:ea typeface="Arial" pitchFamily="34" charset="-122"/>
                <a:cs typeface="Arial" pitchFamily="34" charset="-120"/>
              </a:rPr>
              <a:t>Export Value 4</a:t>
            </a:r>
            <a:endParaRPr lang="en-US" sz="950" dirty="0"/>
          </a:p>
          <a:p>
            <a:pPr marL="0" indent="0">
              <a:buNone/>
            </a:pPr>
            <a:r>
              <a:rPr lang="en-US" sz="950" i="1" dirty="0">
                <a:solidFill>
                  <a:srgbClr val="6F645D"/>
                </a:solidFill>
                <a:latin typeface="Arial" pitchFamily="34" charset="0"/>
                <a:ea typeface="Arial" pitchFamily="34" charset="-122"/>
                <a:cs typeface="Arial" pitchFamily="34" charset="-120"/>
              </a:rPr>
              <a:t>”Modality"</a:t>
            </a:r>
            <a:endParaRPr lang="en-US" sz="950" dirty="0"/>
          </a:p>
        </p:txBody>
      </p:sp>
      <p:sp>
        <p:nvSpPr>
          <p:cNvPr id="19" name="Shape 15"/>
          <p:cNvSpPr/>
          <p:nvPr/>
        </p:nvSpPr>
        <p:spPr>
          <a:xfrm>
            <a:off x="1737360" y="2971800"/>
            <a:ext cx="1737360" cy="438912"/>
          </a:xfrm>
          <a:prstGeom prst="roundRect">
            <a:avLst>
              <a:gd name="adj" fmla="val 12500"/>
            </a:avLst>
          </a:prstGeom>
          <a:solidFill>
            <a:srgbClr val="E7F1E1"/>
          </a:solidFill>
          <a:ln w="12700">
            <a:solidFill>
              <a:srgbClr val="B9D9AD"/>
            </a:solidFill>
            <a:prstDash val="solid"/>
          </a:ln>
        </p:spPr>
        <p:txBody>
          <a:bodyPr/>
          <a:lstStyle/>
          <a:p>
            <a:endParaRPr lang="en-US"/>
          </a:p>
        </p:txBody>
      </p:sp>
      <p:sp>
        <p:nvSpPr>
          <p:cNvPr id="20" name="Text 16"/>
          <p:cNvSpPr txBox="1"/>
          <p:nvPr/>
        </p:nvSpPr>
        <p:spPr>
          <a:xfrm>
            <a:off x="1810512" y="2971800"/>
            <a:ext cx="1591056" cy="438912"/>
          </a:xfrm>
          <a:prstGeom prst="rect">
            <a:avLst/>
          </a:prstGeom>
          <a:noFill/>
          <a:ln/>
        </p:spPr>
        <p:txBody>
          <a:bodyPr wrap="square" lIns="0" tIns="0" rIns="0" bIns="0" rtlCol="0" anchor="ctr"/>
          <a:lstStyle/>
          <a:p>
            <a:pPr marL="0" indent="0" algn="ctr">
              <a:buNone/>
            </a:pPr>
            <a:r>
              <a:rPr lang="en-US" sz="1100" b="1" dirty="0">
                <a:solidFill>
                  <a:srgbClr val="35522C"/>
                </a:solidFill>
                <a:latin typeface="Poppins" pitchFamily="34" charset="0"/>
                <a:ea typeface="Poppins" pitchFamily="34" charset="-122"/>
                <a:cs typeface="Poppins" pitchFamily="34" charset="-120"/>
              </a:rPr>
              <a:t>Online</a:t>
            </a:r>
            <a:endParaRPr lang="en-US" sz="1100" dirty="0"/>
          </a:p>
        </p:txBody>
      </p:sp>
      <p:sp>
        <p:nvSpPr>
          <p:cNvPr id="21" name="Text 17"/>
          <p:cNvSpPr txBox="1"/>
          <p:nvPr/>
        </p:nvSpPr>
        <p:spPr>
          <a:xfrm>
            <a:off x="457200" y="3520440"/>
            <a:ext cx="1234440" cy="438912"/>
          </a:xfrm>
          <a:prstGeom prst="rect">
            <a:avLst/>
          </a:prstGeom>
          <a:noFill/>
          <a:ln/>
        </p:spPr>
        <p:txBody>
          <a:bodyPr wrap="square" lIns="0" tIns="0" rIns="0" bIns="0" rtlCol="0" anchor="ctr"/>
          <a:lstStyle/>
          <a:p>
            <a:pPr marL="0" indent="0">
              <a:buNone/>
            </a:pPr>
            <a:r>
              <a:rPr lang="en-US" sz="950" b="1" dirty="0">
                <a:solidFill>
                  <a:srgbClr val="6F645D"/>
                </a:solidFill>
                <a:latin typeface="Arial" pitchFamily="34" charset="0"/>
                <a:ea typeface="Arial" pitchFamily="34" charset="-122"/>
                <a:cs typeface="Arial" pitchFamily="34" charset="-120"/>
              </a:rPr>
              <a:t>Export Value 5</a:t>
            </a:r>
            <a:endParaRPr lang="en-US" sz="950" dirty="0"/>
          </a:p>
          <a:p>
            <a:pPr marL="0" indent="0">
              <a:buNone/>
            </a:pPr>
            <a:r>
              <a:rPr lang="en-US" sz="950" i="1" dirty="0">
                <a:solidFill>
                  <a:srgbClr val="6F645D"/>
                </a:solidFill>
                <a:latin typeface="Arial" pitchFamily="34" charset="0"/>
                <a:ea typeface="Arial" pitchFamily="34" charset="-122"/>
                <a:cs typeface="Arial" pitchFamily="34" charset="-120"/>
              </a:rPr>
              <a:t>"Display"</a:t>
            </a:r>
            <a:endParaRPr lang="en-US" sz="950" dirty="0"/>
          </a:p>
        </p:txBody>
      </p:sp>
      <p:sp>
        <p:nvSpPr>
          <p:cNvPr id="22" name="Shape 18"/>
          <p:cNvSpPr/>
          <p:nvPr/>
        </p:nvSpPr>
        <p:spPr>
          <a:xfrm>
            <a:off x="1737360" y="3520440"/>
            <a:ext cx="1737360" cy="438912"/>
          </a:xfrm>
          <a:prstGeom prst="roundRect">
            <a:avLst>
              <a:gd name="adj" fmla="val 12500"/>
            </a:avLst>
          </a:prstGeom>
          <a:solidFill>
            <a:srgbClr val="E7F1E1"/>
          </a:solidFill>
          <a:ln w="12700">
            <a:solidFill>
              <a:srgbClr val="B9D9AD"/>
            </a:solidFill>
            <a:prstDash val="solid"/>
          </a:ln>
        </p:spPr>
        <p:txBody>
          <a:bodyPr/>
          <a:lstStyle/>
          <a:p>
            <a:endParaRPr lang="en-US"/>
          </a:p>
        </p:txBody>
      </p:sp>
      <p:sp>
        <p:nvSpPr>
          <p:cNvPr id="23" name="Text 19"/>
          <p:cNvSpPr txBox="1"/>
          <p:nvPr/>
        </p:nvSpPr>
        <p:spPr>
          <a:xfrm>
            <a:off x="1810512" y="3520440"/>
            <a:ext cx="1591056" cy="438912"/>
          </a:xfrm>
          <a:prstGeom prst="rect">
            <a:avLst/>
          </a:prstGeom>
          <a:noFill/>
          <a:ln/>
        </p:spPr>
        <p:txBody>
          <a:bodyPr wrap="square" lIns="0" tIns="0" rIns="0" bIns="0" rtlCol="0" anchor="ctr"/>
          <a:lstStyle/>
          <a:p>
            <a:pPr marL="0" indent="0" algn="ctr">
              <a:buNone/>
            </a:pPr>
            <a:r>
              <a:rPr lang="en-US" sz="1100" b="1" dirty="0">
                <a:solidFill>
                  <a:srgbClr val="35522C"/>
                </a:solidFill>
                <a:latin typeface="Poppins" pitchFamily="34" charset="0"/>
                <a:ea typeface="Poppins" pitchFamily="34" charset="-122"/>
                <a:cs typeface="Poppins" pitchFamily="34" charset="-120"/>
              </a:rPr>
              <a:t>Master of Business Administration Online</a:t>
            </a:r>
            <a:endParaRPr lang="en-US" sz="1100" dirty="0"/>
          </a:p>
        </p:txBody>
      </p:sp>
      <p:sp>
        <p:nvSpPr>
          <p:cNvPr id="24" name="Text 20"/>
          <p:cNvSpPr txBox="1"/>
          <p:nvPr/>
        </p:nvSpPr>
        <p:spPr>
          <a:xfrm>
            <a:off x="3931920" y="1051560"/>
            <a:ext cx="4572000" cy="201168"/>
          </a:xfrm>
          <a:prstGeom prst="rect">
            <a:avLst/>
          </a:prstGeom>
          <a:noFill/>
          <a:ln/>
        </p:spPr>
        <p:txBody>
          <a:bodyPr wrap="square" lIns="0" tIns="0" rIns="0" bIns="0" rtlCol="0" anchor="t"/>
          <a:lstStyle/>
          <a:p>
            <a:pPr marL="0" indent="0">
              <a:buNone/>
            </a:pPr>
            <a:r>
              <a:rPr lang="en-US" sz="950" b="1" kern="0" spc="100" dirty="0">
                <a:solidFill>
                  <a:srgbClr val="6F645D"/>
                </a:solidFill>
                <a:latin typeface="Poppins" pitchFamily="34" charset="0"/>
                <a:ea typeface="Poppins" pitchFamily="34" charset="-122"/>
                <a:cs typeface="Poppins" pitchFamily="34" charset="-120"/>
              </a:rPr>
              <a:t>WHICH LENS WOULD YOU USE TO...</a:t>
            </a:r>
            <a:endParaRPr lang="en-US" sz="950" dirty="0"/>
          </a:p>
        </p:txBody>
      </p:sp>
      <p:sp>
        <p:nvSpPr>
          <p:cNvPr id="25" name="Shape 21"/>
          <p:cNvSpPr/>
          <p:nvPr/>
        </p:nvSpPr>
        <p:spPr>
          <a:xfrm>
            <a:off x="3931920" y="1325880"/>
            <a:ext cx="4754880" cy="438912"/>
          </a:xfrm>
          <a:prstGeom prst="roundRect">
            <a:avLst>
              <a:gd name="adj" fmla="val 1666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6" name="Shape 22"/>
          <p:cNvSpPr/>
          <p:nvPr/>
        </p:nvSpPr>
        <p:spPr>
          <a:xfrm>
            <a:off x="4041648" y="1380744"/>
            <a:ext cx="329184" cy="329184"/>
          </a:xfrm>
          <a:prstGeom prst="ellipse">
            <a:avLst/>
          </a:prstGeom>
          <a:solidFill>
            <a:srgbClr val="433129"/>
          </a:solidFill>
          <a:ln w="12700">
            <a:solidFill>
              <a:srgbClr val="433129"/>
            </a:solidFill>
            <a:prstDash val="solid"/>
          </a:ln>
        </p:spPr>
        <p:txBody>
          <a:bodyPr/>
          <a:lstStyle/>
          <a:p>
            <a:endParaRPr lang="en-US"/>
          </a:p>
        </p:txBody>
      </p:sp>
      <p:sp>
        <p:nvSpPr>
          <p:cNvPr id="27" name="Text 23"/>
          <p:cNvSpPr txBox="1"/>
          <p:nvPr/>
        </p:nvSpPr>
        <p:spPr>
          <a:xfrm>
            <a:off x="4041648" y="1380744"/>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A</a:t>
            </a:r>
            <a:endParaRPr lang="en-US" sz="1200" dirty="0"/>
          </a:p>
        </p:txBody>
      </p:sp>
      <p:sp>
        <p:nvSpPr>
          <p:cNvPr id="28" name="Text 24"/>
          <p:cNvSpPr txBox="1"/>
          <p:nvPr/>
        </p:nvSpPr>
        <p:spPr>
          <a:xfrm>
            <a:off x="4526280" y="1325880"/>
            <a:ext cx="4023360" cy="438912"/>
          </a:xfrm>
          <a:prstGeom prst="rect">
            <a:avLst/>
          </a:prstGeom>
          <a:noFill/>
          <a:ln/>
        </p:spPr>
        <p:txBody>
          <a:bodyPr wrap="square" lIns="0" tIns="0" rIns="0" bIns="0" rtlCol="0" anchor="ctr"/>
          <a:lstStyle/>
          <a:p>
            <a:pPr marL="0" indent="0">
              <a:buNone/>
            </a:pPr>
            <a:r>
              <a:rPr lang="en-US" sz="1200" dirty="0">
                <a:solidFill>
                  <a:srgbClr val="2E231D"/>
                </a:solidFill>
                <a:latin typeface="Arial" pitchFamily="34" charset="0"/>
                <a:ea typeface="Arial" pitchFamily="34" charset="-122"/>
                <a:cs typeface="Arial" pitchFamily="34" charset="-120"/>
              </a:rPr>
              <a:t>Match to the program in SIS</a:t>
            </a:r>
            <a:endParaRPr lang="en-US" sz="1200" dirty="0"/>
          </a:p>
        </p:txBody>
      </p:sp>
      <p:sp>
        <p:nvSpPr>
          <p:cNvPr id="29" name="Shape 25"/>
          <p:cNvSpPr/>
          <p:nvPr/>
        </p:nvSpPr>
        <p:spPr>
          <a:xfrm>
            <a:off x="3931920" y="1874520"/>
            <a:ext cx="4754880" cy="438912"/>
          </a:xfrm>
          <a:prstGeom prst="roundRect">
            <a:avLst>
              <a:gd name="adj" fmla="val 1666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30" name="Shape 26"/>
          <p:cNvSpPr/>
          <p:nvPr/>
        </p:nvSpPr>
        <p:spPr>
          <a:xfrm>
            <a:off x="4041648" y="1929384"/>
            <a:ext cx="329184" cy="329184"/>
          </a:xfrm>
          <a:prstGeom prst="ellipse">
            <a:avLst/>
          </a:prstGeom>
          <a:solidFill>
            <a:srgbClr val="433129"/>
          </a:solidFill>
          <a:ln w="12700">
            <a:solidFill>
              <a:srgbClr val="433129"/>
            </a:solidFill>
            <a:prstDash val="solid"/>
          </a:ln>
        </p:spPr>
        <p:txBody>
          <a:bodyPr/>
          <a:lstStyle/>
          <a:p>
            <a:endParaRPr lang="en-US"/>
          </a:p>
        </p:txBody>
      </p:sp>
      <p:sp>
        <p:nvSpPr>
          <p:cNvPr id="31" name="Text 27"/>
          <p:cNvSpPr txBox="1"/>
          <p:nvPr/>
        </p:nvSpPr>
        <p:spPr>
          <a:xfrm>
            <a:off x="4041648" y="1929384"/>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B</a:t>
            </a:r>
            <a:endParaRPr lang="en-US" sz="1200" dirty="0"/>
          </a:p>
        </p:txBody>
      </p:sp>
      <p:sp>
        <p:nvSpPr>
          <p:cNvPr id="32" name="Text 28"/>
          <p:cNvSpPr txBox="1"/>
          <p:nvPr/>
        </p:nvSpPr>
        <p:spPr>
          <a:xfrm>
            <a:off x="4526280" y="1874520"/>
            <a:ext cx="4023360" cy="438912"/>
          </a:xfrm>
          <a:prstGeom prst="rect">
            <a:avLst/>
          </a:prstGeom>
          <a:noFill/>
          <a:ln/>
        </p:spPr>
        <p:txBody>
          <a:bodyPr wrap="square" lIns="0" tIns="0" rIns="0" bIns="0" rtlCol="0" anchor="ctr"/>
          <a:lstStyle/>
          <a:p>
            <a:pPr marL="0" indent="0">
              <a:buNone/>
            </a:pPr>
            <a:r>
              <a:rPr lang="en-US" sz="1200" dirty="0">
                <a:solidFill>
                  <a:srgbClr val="2E231D"/>
                </a:solidFill>
                <a:latin typeface="Arial" pitchFamily="34" charset="0"/>
                <a:ea typeface="Arial" pitchFamily="34" charset="-122"/>
                <a:cs typeface="Arial" pitchFamily="34" charset="-120"/>
              </a:rPr>
              <a:t>Show a department info</a:t>
            </a:r>
            <a:endParaRPr lang="en-US" sz="1200" dirty="0"/>
          </a:p>
        </p:txBody>
      </p:sp>
      <p:sp>
        <p:nvSpPr>
          <p:cNvPr id="33" name="Shape 29"/>
          <p:cNvSpPr/>
          <p:nvPr/>
        </p:nvSpPr>
        <p:spPr>
          <a:xfrm>
            <a:off x="3931920" y="2423160"/>
            <a:ext cx="4754880" cy="438912"/>
          </a:xfrm>
          <a:prstGeom prst="roundRect">
            <a:avLst>
              <a:gd name="adj" fmla="val 1666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34" name="Shape 30"/>
          <p:cNvSpPr/>
          <p:nvPr/>
        </p:nvSpPr>
        <p:spPr>
          <a:xfrm>
            <a:off x="4041648" y="2478024"/>
            <a:ext cx="329184" cy="329184"/>
          </a:xfrm>
          <a:prstGeom prst="ellipse">
            <a:avLst/>
          </a:prstGeom>
          <a:solidFill>
            <a:srgbClr val="433129"/>
          </a:solidFill>
          <a:ln w="12700">
            <a:solidFill>
              <a:srgbClr val="433129"/>
            </a:solidFill>
            <a:prstDash val="solid"/>
          </a:ln>
        </p:spPr>
        <p:txBody>
          <a:bodyPr/>
          <a:lstStyle/>
          <a:p>
            <a:endParaRPr lang="en-US"/>
          </a:p>
        </p:txBody>
      </p:sp>
      <p:sp>
        <p:nvSpPr>
          <p:cNvPr id="35" name="Text 31"/>
          <p:cNvSpPr txBox="1"/>
          <p:nvPr/>
        </p:nvSpPr>
        <p:spPr>
          <a:xfrm>
            <a:off x="4041648" y="2478024"/>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C</a:t>
            </a:r>
            <a:endParaRPr lang="en-US" sz="1200" dirty="0"/>
          </a:p>
        </p:txBody>
      </p:sp>
      <p:sp>
        <p:nvSpPr>
          <p:cNvPr id="36" name="Text 32"/>
          <p:cNvSpPr txBox="1"/>
          <p:nvPr/>
        </p:nvSpPr>
        <p:spPr>
          <a:xfrm>
            <a:off x="4526280" y="2423160"/>
            <a:ext cx="4023360" cy="438912"/>
          </a:xfrm>
          <a:prstGeom prst="rect">
            <a:avLst/>
          </a:prstGeom>
          <a:noFill/>
          <a:ln/>
        </p:spPr>
        <p:txBody>
          <a:bodyPr wrap="square" lIns="0" tIns="0" rIns="0" bIns="0" rtlCol="0" anchor="ctr"/>
          <a:lstStyle/>
          <a:p>
            <a:pPr marL="0" indent="0">
              <a:buNone/>
            </a:pPr>
            <a:r>
              <a:rPr lang="en-US" sz="1200" dirty="0">
                <a:solidFill>
                  <a:srgbClr val="2E231D"/>
                </a:solidFill>
                <a:latin typeface="Arial" pitchFamily="34" charset="0"/>
                <a:ea typeface="Arial" pitchFamily="34" charset="-122"/>
                <a:cs typeface="Arial" pitchFamily="34" charset="-120"/>
              </a:rPr>
              <a:t>Segment a mailing by school</a:t>
            </a:r>
            <a:endParaRPr lang="en-US" sz="1200" dirty="0"/>
          </a:p>
        </p:txBody>
      </p:sp>
      <p:sp>
        <p:nvSpPr>
          <p:cNvPr id="37" name="Shape 33"/>
          <p:cNvSpPr/>
          <p:nvPr/>
        </p:nvSpPr>
        <p:spPr>
          <a:xfrm>
            <a:off x="3931920" y="2971800"/>
            <a:ext cx="4754880" cy="438912"/>
          </a:xfrm>
          <a:prstGeom prst="roundRect">
            <a:avLst>
              <a:gd name="adj" fmla="val 1666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38" name="Shape 34"/>
          <p:cNvSpPr/>
          <p:nvPr/>
        </p:nvSpPr>
        <p:spPr>
          <a:xfrm>
            <a:off x="4041648" y="3026664"/>
            <a:ext cx="329184" cy="329184"/>
          </a:xfrm>
          <a:prstGeom prst="ellipse">
            <a:avLst/>
          </a:prstGeom>
          <a:solidFill>
            <a:srgbClr val="433129"/>
          </a:solidFill>
          <a:ln w="12700">
            <a:solidFill>
              <a:srgbClr val="433129"/>
            </a:solidFill>
            <a:prstDash val="solid"/>
          </a:ln>
        </p:spPr>
        <p:txBody>
          <a:bodyPr/>
          <a:lstStyle/>
          <a:p>
            <a:endParaRPr lang="en-US"/>
          </a:p>
        </p:txBody>
      </p:sp>
      <p:sp>
        <p:nvSpPr>
          <p:cNvPr id="39" name="Text 35"/>
          <p:cNvSpPr txBox="1"/>
          <p:nvPr/>
        </p:nvSpPr>
        <p:spPr>
          <a:xfrm>
            <a:off x="4041648" y="3026664"/>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D</a:t>
            </a:r>
            <a:endParaRPr lang="en-US" sz="1200" dirty="0"/>
          </a:p>
        </p:txBody>
      </p:sp>
      <p:sp>
        <p:nvSpPr>
          <p:cNvPr id="40" name="Text 36"/>
          <p:cNvSpPr txBox="1"/>
          <p:nvPr/>
        </p:nvSpPr>
        <p:spPr>
          <a:xfrm>
            <a:off x="4526280" y="2971800"/>
            <a:ext cx="4023360" cy="438912"/>
          </a:xfrm>
          <a:prstGeom prst="rect">
            <a:avLst/>
          </a:prstGeom>
          <a:noFill/>
          <a:ln/>
        </p:spPr>
        <p:txBody>
          <a:bodyPr wrap="square" lIns="0" tIns="0" rIns="0" bIns="0" rtlCol="0" anchor="ctr"/>
          <a:lstStyle/>
          <a:p>
            <a:pPr marL="0" indent="0">
              <a:buNone/>
            </a:pPr>
            <a:r>
              <a:rPr lang="en-US" sz="1200" dirty="0">
                <a:solidFill>
                  <a:srgbClr val="2E231D"/>
                </a:solidFill>
                <a:latin typeface="Arial" pitchFamily="34" charset="0"/>
                <a:ea typeface="Arial" pitchFamily="34" charset="-122"/>
                <a:cs typeface="Arial" pitchFamily="34" charset="-120"/>
              </a:rPr>
              <a:t>Group records in a query</a:t>
            </a:r>
            <a:endParaRPr lang="en-US" sz="1200" dirty="0"/>
          </a:p>
        </p:txBody>
      </p:sp>
      <p:sp>
        <p:nvSpPr>
          <p:cNvPr id="41" name="Shape 37"/>
          <p:cNvSpPr/>
          <p:nvPr/>
        </p:nvSpPr>
        <p:spPr>
          <a:xfrm>
            <a:off x="3931920" y="3520440"/>
            <a:ext cx="4754880" cy="438912"/>
          </a:xfrm>
          <a:prstGeom prst="roundRect">
            <a:avLst>
              <a:gd name="adj" fmla="val 1666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42" name="Shape 38"/>
          <p:cNvSpPr/>
          <p:nvPr/>
        </p:nvSpPr>
        <p:spPr>
          <a:xfrm>
            <a:off x="4041648" y="3575304"/>
            <a:ext cx="329184" cy="329184"/>
          </a:xfrm>
          <a:prstGeom prst="ellipse">
            <a:avLst/>
          </a:prstGeom>
          <a:solidFill>
            <a:srgbClr val="433129"/>
          </a:solidFill>
          <a:ln w="12700">
            <a:solidFill>
              <a:srgbClr val="433129"/>
            </a:solidFill>
            <a:prstDash val="solid"/>
          </a:ln>
        </p:spPr>
        <p:txBody>
          <a:bodyPr/>
          <a:lstStyle/>
          <a:p>
            <a:endParaRPr lang="en-US"/>
          </a:p>
        </p:txBody>
      </p:sp>
      <p:sp>
        <p:nvSpPr>
          <p:cNvPr id="43" name="Text 39"/>
          <p:cNvSpPr txBox="1"/>
          <p:nvPr/>
        </p:nvSpPr>
        <p:spPr>
          <a:xfrm>
            <a:off x="4041648" y="3575304"/>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E</a:t>
            </a:r>
            <a:endParaRPr lang="en-US" sz="1200" dirty="0"/>
          </a:p>
        </p:txBody>
      </p:sp>
      <p:sp>
        <p:nvSpPr>
          <p:cNvPr id="44" name="Text 40"/>
          <p:cNvSpPr txBox="1"/>
          <p:nvPr/>
        </p:nvSpPr>
        <p:spPr>
          <a:xfrm>
            <a:off x="4526280" y="3520440"/>
            <a:ext cx="4023360" cy="438912"/>
          </a:xfrm>
          <a:prstGeom prst="rect">
            <a:avLst/>
          </a:prstGeom>
          <a:noFill/>
          <a:ln/>
        </p:spPr>
        <p:txBody>
          <a:bodyPr wrap="square" lIns="0" tIns="0" rIns="0" bIns="0" rtlCol="0" anchor="ctr"/>
          <a:lstStyle/>
          <a:p>
            <a:pPr marL="0" indent="0">
              <a:buNone/>
            </a:pPr>
            <a:r>
              <a:rPr lang="en-US" sz="1200" dirty="0">
                <a:solidFill>
                  <a:srgbClr val="2E231D"/>
                </a:solidFill>
                <a:latin typeface="Arial" pitchFamily="34" charset="0"/>
                <a:ea typeface="Arial" pitchFamily="34" charset="-122"/>
                <a:cs typeface="Arial" pitchFamily="34" charset="-120"/>
              </a:rPr>
              <a:t>Program display name</a:t>
            </a:r>
            <a:endParaRPr lang="en-US" sz="1200" dirty="0"/>
          </a:p>
        </p:txBody>
      </p:sp>
      <p:sp>
        <p:nvSpPr>
          <p:cNvPr id="45" name="Text 41"/>
          <p:cNvSpPr txBox="1"/>
          <p:nvPr/>
        </p:nvSpPr>
        <p:spPr>
          <a:xfrm>
            <a:off x="457200" y="4224528"/>
            <a:ext cx="8229600" cy="274320"/>
          </a:xfrm>
          <a:prstGeom prst="rect">
            <a:avLst/>
          </a:prstGeom>
          <a:noFill/>
          <a:ln/>
        </p:spPr>
        <p:txBody>
          <a:bodyPr wrap="square" lIns="0" tIns="0" rIns="0" bIns="0" rtlCol="0" anchor="t"/>
          <a:lstStyle/>
          <a:p>
            <a:pPr marL="0" indent="0" algn="ctr">
              <a:buNone/>
            </a:pPr>
            <a:r>
              <a:rPr lang="en-US" sz="1250" i="1" dirty="0">
                <a:solidFill>
                  <a:srgbClr val="486C3C"/>
                </a:solidFill>
                <a:latin typeface="Poppins" pitchFamily="34" charset="0"/>
                <a:ea typeface="Poppins" pitchFamily="34" charset="-122"/>
                <a:cs typeface="Poppins" pitchFamily="34" charset="-120"/>
              </a:rPr>
              <a:t>One prompt, five stored versions. Call out a match or vote with fingers.</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LIVE BUILD</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Let's build it together</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10</a:t>
            </a:r>
            <a:endParaRPr lang="en-US" sz="900" dirty="0"/>
          </a:p>
        </p:txBody>
      </p:sp>
      <p:sp>
        <p:nvSpPr>
          <p:cNvPr id="8" name="Shape 4"/>
          <p:cNvSpPr/>
          <p:nvPr/>
        </p:nvSpPr>
        <p:spPr>
          <a:xfrm>
            <a:off x="457200" y="1280160"/>
            <a:ext cx="1828800" cy="260604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Shape 5"/>
          <p:cNvSpPr/>
          <p:nvPr/>
        </p:nvSpPr>
        <p:spPr>
          <a:xfrm>
            <a:off x="640080" y="1463040"/>
            <a:ext cx="384048" cy="384048"/>
          </a:xfrm>
          <a:prstGeom prst="ellipse">
            <a:avLst/>
          </a:prstGeom>
          <a:solidFill>
            <a:srgbClr val="486C3C"/>
          </a:solidFill>
          <a:ln w="12700">
            <a:solidFill>
              <a:srgbClr val="486C3C"/>
            </a:solidFill>
            <a:prstDash val="solid"/>
          </a:ln>
        </p:spPr>
        <p:txBody>
          <a:bodyPr/>
          <a:lstStyle/>
          <a:p>
            <a:endParaRPr lang="en-US"/>
          </a:p>
        </p:txBody>
      </p:sp>
      <p:sp>
        <p:nvSpPr>
          <p:cNvPr id="10" name="Text 6"/>
          <p:cNvSpPr txBox="1"/>
          <p:nvPr/>
        </p:nvSpPr>
        <p:spPr>
          <a:xfrm>
            <a:off x="640080" y="1463040"/>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1</a:t>
            </a:r>
            <a:endParaRPr lang="en-US" sz="1200" dirty="0"/>
          </a:p>
        </p:txBody>
      </p:sp>
      <p:sp>
        <p:nvSpPr>
          <p:cNvPr id="11" name="Text 7"/>
          <p:cNvSpPr txBox="1"/>
          <p:nvPr/>
        </p:nvSpPr>
        <p:spPr>
          <a:xfrm>
            <a:off x="640080" y="1965960"/>
            <a:ext cx="1508760" cy="594360"/>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Name the export labels</a:t>
            </a:r>
            <a:endParaRPr lang="en-US" sz="1300" dirty="0"/>
          </a:p>
        </p:txBody>
      </p:sp>
      <p:sp>
        <p:nvSpPr>
          <p:cNvPr id="12" name="Text 8"/>
          <p:cNvSpPr txBox="1"/>
          <p:nvPr/>
        </p:nvSpPr>
        <p:spPr>
          <a:xfrm>
            <a:off x="640080" y="2606040"/>
            <a:ext cx="1508760" cy="1325880"/>
          </a:xfrm>
          <a:prstGeom prst="rect">
            <a:avLst/>
          </a:prstGeom>
          <a:noFill/>
          <a:ln/>
        </p:spPr>
        <p:txBody>
          <a:bodyPr wrap="square" lIns="0" tIns="0" rIns="0" bIns="0" rtlCol="0" anchor="t"/>
          <a:lstStyle/>
          <a:p>
            <a:pPr marL="0" indent="0">
              <a:lnSpc>
                <a:spcPct val="105000"/>
              </a:lnSpc>
              <a:buNone/>
            </a:pPr>
            <a:r>
              <a:rPr lang="en-US" sz="1050" dirty="0">
                <a:solidFill>
                  <a:srgbClr val="2E231D"/>
                </a:solidFill>
                <a:latin typeface="Arial" pitchFamily="34" charset="0"/>
                <a:ea typeface="Arial" pitchFamily="34" charset="-122"/>
                <a:cs typeface="Arial" pitchFamily="34" charset="-120"/>
              </a:rPr>
              <a:t>On the prompt key, give each export slot a label that says its job (SIS Code, Dept ID, School).</a:t>
            </a:r>
            <a:endParaRPr lang="en-US" sz="1050" dirty="0"/>
          </a:p>
        </p:txBody>
      </p:sp>
      <p:sp>
        <p:nvSpPr>
          <p:cNvPr id="13" name="Shape 9"/>
          <p:cNvSpPr/>
          <p:nvPr/>
        </p:nvSpPr>
        <p:spPr>
          <a:xfrm>
            <a:off x="2468880" y="1280160"/>
            <a:ext cx="1828800" cy="260604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4" name="Shape 10"/>
          <p:cNvSpPr/>
          <p:nvPr/>
        </p:nvSpPr>
        <p:spPr>
          <a:xfrm>
            <a:off x="2651760" y="1463040"/>
            <a:ext cx="384048" cy="384048"/>
          </a:xfrm>
          <a:prstGeom prst="ellipse">
            <a:avLst/>
          </a:prstGeom>
          <a:solidFill>
            <a:srgbClr val="486C3C"/>
          </a:solidFill>
          <a:ln w="12700">
            <a:solidFill>
              <a:srgbClr val="486C3C"/>
            </a:solidFill>
            <a:prstDash val="solid"/>
          </a:ln>
        </p:spPr>
        <p:txBody>
          <a:bodyPr/>
          <a:lstStyle/>
          <a:p>
            <a:endParaRPr lang="en-US"/>
          </a:p>
        </p:txBody>
      </p:sp>
      <p:sp>
        <p:nvSpPr>
          <p:cNvPr id="15" name="Text 11"/>
          <p:cNvSpPr txBox="1"/>
          <p:nvPr/>
        </p:nvSpPr>
        <p:spPr>
          <a:xfrm>
            <a:off x="2651760" y="1463040"/>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2</a:t>
            </a:r>
            <a:endParaRPr lang="en-US" sz="1200" dirty="0"/>
          </a:p>
        </p:txBody>
      </p:sp>
      <p:sp>
        <p:nvSpPr>
          <p:cNvPr id="16" name="Text 12"/>
          <p:cNvSpPr txBox="1"/>
          <p:nvPr/>
        </p:nvSpPr>
        <p:spPr>
          <a:xfrm>
            <a:off x="2651760" y="1965960"/>
            <a:ext cx="1508760" cy="594360"/>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Fill in the values</a:t>
            </a:r>
            <a:endParaRPr lang="en-US" sz="1300" dirty="0"/>
          </a:p>
        </p:txBody>
      </p:sp>
      <p:sp>
        <p:nvSpPr>
          <p:cNvPr id="17" name="Text 13"/>
          <p:cNvSpPr txBox="1"/>
          <p:nvPr/>
        </p:nvSpPr>
        <p:spPr>
          <a:xfrm>
            <a:off x="2651760" y="2606040"/>
            <a:ext cx="1508760" cy="1325880"/>
          </a:xfrm>
          <a:prstGeom prst="rect">
            <a:avLst/>
          </a:prstGeom>
          <a:noFill/>
          <a:ln/>
        </p:spPr>
        <p:txBody>
          <a:bodyPr wrap="square" lIns="0" tIns="0" rIns="0" bIns="0" rtlCol="0" anchor="t"/>
          <a:lstStyle/>
          <a:p>
            <a:pPr marL="0" indent="0">
              <a:lnSpc>
                <a:spcPct val="105000"/>
              </a:lnSpc>
              <a:buNone/>
            </a:pPr>
            <a:r>
              <a:rPr lang="en-US" sz="1050" dirty="0">
                <a:solidFill>
                  <a:srgbClr val="2E231D"/>
                </a:solidFill>
                <a:latin typeface="Arial" pitchFamily="34" charset="0"/>
                <a:ea typeface="Arial" pitchFamily="34" charset="-122"/>
                <a:cs typeface="Arial" pitchFamily="34" charset="-120"/>
              </a:rPr>
              <a:t>Add export values on each prompt. For long lists, batch it with the Prompt Import source format.</a:t>
            </a:r>
            <a:endParaRPr lang="en-US" sz="1050" dirty="0"/>
          </a:p>
        </p:txBody>
      </p:sp>
      <p:sp>
        <p:nvSpPr>
          <p:cNvPr id="18" name="Shape 14"/>
          <p:cNvSpPr/>
          <p:nvPr/>
        </p:nvSpPr>
        <p:spPr>
          <a:xfrm>
            <a:off x="4480560" y="1280160"/>
            <a:ext cx="1828800" cy="260604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9" name="Shape 15"/>
          <p:cNvSpPr/>
          <p:nvPr/>
        </p:nvSpPr>
        <p:spPr>
          <a:xfrm>
            <a:off x="4663440" y="1463040"/>
            <a:ext cx="384048" cy="384048"/>
          </a:xfrm>
          <a:prstGeom prst="ellipse">
            <a:avLst/>
          </a:prstGeom>
          <a:solidFill>
            <a:srgbClr val="486C3C"/>
          </a:solidFill>
          <a:ln w="12700">
            <a:solidFill>
              <a:srgbClr val="486C3C"/>
            </a:solidFill>
            <a:prstDash val="solid"/>
          </a:ln>
        </p:spPr>
        <p:txBody>
          <a:bodyPr/>
          <a:lstStyle/>
          <a:p>
            <a:endParaRPr lang="en-US"/>
          </a:p>
        </p:txBody>
      </p:sp>
      <p:sp>
        <p:nvSpPr>
          <p:cNvPr id="20" name="Text 16"/>
          <p:cNvSpPr txBox="1"/>
          <p:nvPr/>
        </p:nvSpPr>
        <p:spPr>
          <a:xfrm>
            <a:off x="4663440" y="1463040"/>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3</a:t>
            </a:r>
            <a:endParaRPr lang="en-US" sz="1200" dirty="0"/>
          </a:p>
        </p:txBody>
      </p:sp>
      <p:sp>
        <p:nvSpPr>
          <p:cNvPr id="21" name="Text 17"/>
          <p:cNvSpPr txBox="1"/>
          <p:nvPr/>
        </p:nvSpPr>
        <p:spPr>
          <a:xfrm>
            <a:off x="4663440" y="1965960"/>
            <a:ext cx="1508760" cy="594360"/>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Pick the lens in a query</a:t>
            </a:r>
            <a:endParaRPr lang="en-US" sz="1300" dirty="0"/>
          </a:p>
        </p:txBody>
      </p:sp>
      <p:sp>
        <p:nvSpPr>
          <p:cNvPr id="22" name="Text 18"/>
          <p:cNvSpPr txBox="1"/>
          <p:nvPr/>
        </p:nvSpPr>
        <p:spPr>
          <a:xfrm>
            <a:off x="4663440" y="2606040"/>
            <a:ext cx="1508760" cy="1325880"/>
          </a:xfrm>
          <a:prstGeom prst="rect">
            <a:avLst/>
          </a:prstGeom>
          <a:noFill/>
          <a:ln/>
        </p:spPr>
        <p:txBody>
          <a:bodyPr wrap="square" lIns="0" tIns="0" rIns="0" bIns="0" rtlCol="0" anchor="t"/>
          <a:lstStyle/>
          <a:p>
            <a:pPr marL="0" indent="0">
              <a:lnSpc>
                <a:spcPct val="105000"/>
              </a:lnSpc>
              <a:buNone/>
            </a:pPr>
            <a:r>
              <a:rPr lang="en-US" sz="1050" dirty="0">
                <a:solidFill>
                  <a:srgbClr val="2E231D"/>
                </a:solidFill>
                <a:latin typeface="Arial" pitchFamily="34" charset="0"/>
                <a:ea typeface="Arial" pitchFamily="34" charset="-122"/>
                <a:cs typeface="Arial" pitchFamily="34" charset="-120"/>
              </a:rPr>
              <a:t>On the prompt-based export, set the Export Value setting to the export value you need. Slate translates it for you.</a:t>
            </a:r>
            <a:endParaRPr lang="en-US" sz="1050" dirty="0"/>
          </a:p>
        </p:txBody>
      </p:sp>
      <p:sp>
        <p:nvSpPr>
          <p:cNvPr id="23" name="Shape 19"/>
          <p:cNvSpPr/>
          <p:nvPr/>
        </p:nvSpPr>
        <p:spPr>
          <a:xfrm>
            <a:off x="6583680" y="1280160"/>
            <a:ext cx="2103120" cy="2606040"/>
          </a:xfrm>
          <a:prstGeom prst="roundRect">
            <a:avLst>
              <a:gd name="adj" fmla="val 3478"/>
            </a:avLst>
          </a:prstGeom>
          <a:solidFill>
            <a:srgbClr val="486C3C"/>
          </a:solidFill>
          <a:ln w="12700">
            <a:solidFill>
              <a:srgbClr val="486C3C"/>
            </a:solidFill>
            <a:prstDash val="solid"/>
          </a:ln>
        </p:spPr>
        <p:txBody>
          <a:bodyPr/>
          <a:lstStyle/>
          <a:p>
            <a:endParaRPr lang="en-US"/>
          </a:p>
        </p:txBody>
      </p:sp>
      <p:sp>
        <p:nvSpPr>
          <p:cNvPr id="24" name="Text 20"/>
          <p:cNvSpPr txBox="1"/>
          <p:nvPr/>
        </p:nvSpPr>
        <p:spPr>
          <a:xfrm>
            <a:off x="6766560" y="1463040"/>
            <a:ext cx="1737360" cy="228600"/>
          </a:xfrm>
          <a:prstGeom prst="rect">
            <a:avLst/>
          </a:prstGeom>
          <a:noFill/>
          <a:ln/>
        </p:spPr>
        <p:txBody>
          <a:bodyPr wrap="square" lIns="0" tIns="0" rIns="0" bIns="0" rtlCol="0" anchor="t"/>
          <a:lstStyle/>
          <a:p>
            <a:pPr marL="0" indent="0">
              <a:buNone/>
            </a:pPr>
            <a:r>
              <a:rPr lang="en-US" sz="1100" b="1" kern="0" spc="200" dirty="0">
                <a:solidFill>
                  <a:srgbClr val="D9E8D2"/>
                </a:solidFill>
                <a:latin typeface="Poppins" pitchFamily="34" charset="0"/>
                <a:ea typeface="Poppins" pitchFamily="34" charset="-122"/>
                <a:cs typeface="Poppins" pitchFamily="34" charset="-120"/>
              </a:rPr>
              <a:t>TRY IT</a:t>
            </a:r>
            <a:endParaRPr lang="en-US" sz="1100" dirty="0"/>
          </a:p>
        </p:txBody>
      </p:sp>
      <p:sp>
        <p:nvSpPr>
          <p:cNvPr id="25" name="Text 21"/>
          <p:cNvSpPr txBox="1"/>
          <p:nvPr/>
        </p:nvSpPr>
        <p:spPr>
          <a:xfrm>
            <a:off x="6766560" y="1783080"/>
            <a:ext cx="1737360" cy="1965960"/>
          </a:xfrm>
          <a:prstGeom prst="rect">
            <a:avLst/>
          </a:prstGeom>
          <a:noFill/>
          <a:ln/>
        </p:spPr>
        <p:txBody>
          <a:bodyPr wrap="square" lIns="0" tIns="0" rIns="0" bIns="0" rtlCol="0" anchor="t"/>
          <a:lstStyle/>
          <a:p>
            <a:pPr marL="0" indent="0">
              <a:lnSpc>
                <a:spcPct val="110000"/>
              </a:lnSpc>
              <a:buNone/>
            </a:pPr>
            <a:r>
              <a:rPr lang="en-US" sz="1250" dirty="0">
                <a:solidFill>
                  <a:srgbClr val="FFFFFF"/>
                </a:solidFill>
                <a:latin typeface="Poppins" pitchFamily="34" charset="0"/>
                <a:ea typeface="Poppins" pitchFamily="34" charset="-122"/>
                <a:cs typeface="Poppins" pitchFamily="34" charset="-120"/>
              </a:rPr>
              <a:t>Pick one prompt you use everywhere.</a:t>
            </a:r>
            <a:endParaRPr lang="en-US" sz="1250" dirty="0"/>
          </a:p>
          <a:p>
            <a:pPr marL="0" indent="0">
              <a:lnSpc>
                <a:spcPct val="110000"/>
              </a:lnSpc>
              <a:buNone/>
            </a:pPr>
            <a:endParaRPr lang="en-US" sz="1250" dirty="0"/>
          </a:p>
          <a:p>
            <a:pPr marL="0" indent="0">
              <a:lnSpc>
                <a:spcPct val="110000"/>
              </a:lnSpc>
              <a:buNone/>
            </a:pPr>
            <a:r>
              <a:rPr lang="en-US" sz="1250" dirty="0">
                <a:solidFill>
                  <a:srgbClr val="FFFFFF"/>
                </a:solidFill>
                <a:latin typeface="Poppins" pitchFamily="34" charset="0"/>
                <a:ea typeface="Poppins" pitchFamily="34" charset="-122"/>
                <a:cs typeface="Poppins" pitchFamily="34" charset="-120"/>
              </a:rPr>
              <a:t>What three values do you wish it already knew?</a:t>
            </a:r>
            <a:endParaRPr lang="en-US" sz="1250" dirty="0"/>
          </a:p>
        </p:txBody>
      </p:sp>
      <p:sp>
        <p:nvSpPr>
          <p:cNvPr id="26" name="Shape 22"/>
          <p:cNvSpPr/>
          <p:nvPr/>
        </p:nvSpPr>
        <p:spPr>
          <a:xfrm>
            <a:off x="457200" y="4069080"/>
            <a:ext cx="2596896" cy="457200"/>
          </a:xfrm>
          <a:prstGeom prst="roundRect">
            <a:avLst>
              <a:gd name="adj" fmla="val 12000"/>
            </a:avLst>
          </a:prstGeom>
          <a:solidFill>
            <a:srgbClr val="486C3C"/>
          </a:solidFill>
          <a:ln w="12700">
            <a:solidFill>
              <a:srgbClr val="486C3C"/>
            </a:solidFill>
            <a:prstDash val="solid"/>
          </a:ln>
        </p:spPr>
        <p:txBody>
          <a:bodyPr/>
          <a:lstStyle/>
          <a:p>
            <a:endParaRPr lang="en-US"/>
          </a:p>
        </p:txBody>
      </p:sp>
      <p:sp>
        <p:nvSpPr>
          <p:cNvPr id="27" name="Text 23"/>
          <p:cNvSpPr txBox="1"/>
          <p:nvPr/>
        </p:nvSpPr>
        <p:spPr>
          <a:xfrm>
            <a:off x="585216" y="4069080"/>
            <a:ext cx="2377440" cy="457200"/>
          </a:xfrm>
          <a:prstGeom prst="rect">
            <a:avLst/>
          </a:prstGeom>
          <a:noFill/>
          <a:ln/>
        </p:spPr>
        <p:txBody>
          <a:bodyPr wrap="square" lIns="0" tIns="0" rIns="0" bIns="0" rtlCol="0" anchor="ctr"/>
          <a:lstStyle/>
          <a:p>
            <a:pPr marL="0" indent="0">
              <a:buNone/>
            </a:pPr>
            <a:r>
              <a:rPr lang="en-US" sz="850" b="1" kern="0" spc="100" dirty="0">
                <a:solidFill>
                  <a:srgbClr val="FFFFFF"/>
                </a:solidFill>
                <a:latin typeface="Poppins" pitchFamily="34" charset="0"/>
                <a:ea typeface="Poppins" pitchFamily="34" charset="-122"/>
                <a:cs typeface="Poppins" pitchFamily="34" charset="-120"/>
              </a:rPr>
              <a:t>START   </a:t>
            </a:r>
            <a:r>
              <a:rPr lang="en-US" sz="1000" b="1" dirty="0">
                <a:solidFill>
                  <a:srgbClr val="FFFFFF"/>
                </a:solidFill>
                <a:latin typeface="Poppins" pitchFamily="34" charset="0"/>
                <a:ea typeface="Poppins" pitchFamily="34" charset="-122"/>
                <a:cs typeface="Poppins" pitchFamily="34" charset="-120"/>
              </a:rPr>
              <a:t>Program = MBA - Online</a:t>
            </a:r>
            <a:endParaRPr lang="en-US" sz="850" dirty="0"/>
          </a:p>
        </p:txBody>
      </p:sp>
      <p:sp>
        <p:nvSpPr>
          <p:cNvPr id="28" name="Shape 24"/>
          <p:cNvSpPr/>
          <p:nvPr/>
        </p:nvSpPr>
        <p:spPr>
          <a:xfrm>
            <a:off x="3072384" y="4297680"/>
            <a:ext cx="182880" cy="914"/>
          </a:xfrm>
          <a:prstGeom prst="line">
            <a:avLst/>
          </a:prstGeom>
          <a:noFill/>
          <a:ln w="15875">
            <a:solidFill>
              <a:srgbClr val="486C3C"/>
            </a:solidFill>
            <a:prstDash val="solid"/>
            <a:tailEnd type="triangle"/>
          </a:ln>
        </p:spPr>
        <p:txBody>
          <a:bodyPr/>
          <a:lstStyle/>
          <a:p>
            <a:endParaRPr lang="en-US"/>
          </a:p>
        </p:txBody>
      </p:sp>
      <p:sp>
        <p:nvSpPr>
          <p:cNvPr id="29" name="Shape 25"/>
          <p:cNvSpPr/>
          <p:nvPr/>
        </p:nvSpPr>
        <p:spPr>
          <a:xfrm>
            <a:off x="3273552" y="4069080"/>
            <a:ext cx="2596896"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30" name="Text 26"/>
          <p:cNvSpPr txBox="1"/>
          <p:nvPr/>
        </p:nvSpPr>
        <p:spPr>
          <a:xfrm>
            <a:off x="3401568" y="4069080"/>
            <a:ext cx="2377440" cy="457200"/>
          </a:xfrm>
          <a:prstGeom prst="rect">
            <a:avLst/>
          </a:prstGeom>
          <a:noFill/>
          <a:ln/>
        </p:spPr>
        <p:txBody>
          <a:bodyPr wrap="square" lIns="0" tIns="0" rIns="0" bIns="0" rtlCol="0" anchor="ctr"/>
          <a:lstStyle/>
          <a:p>
            <a:pPr marL="0" indent="0">
              <a:buNone/>
            </a:pPr>
            <a:r>
              <a:rPr lang="en-US" sz="850" b="1" kern="0" spc="100" dirty="0">
                <a:solidFill>
                  <a:srgbClr val="433129"/>
                </a:solidFill>
                <a:latin typeface="Poppins" pitchFamily="34" charset="0"/>
                <a:ea typeface="Poppins" pitchFamily="34" charset="-122"/>
                <a:cs typeface="Poppins" pitchFamily="34" charset="-120"/>
              </a:rPr>
              <a:t>CHANGE   </a:t>
            </a:r>
            <a:r>
              <a:rPr lang="en-US" sz="1000" b="1" dirty="0">
                <a:solidFill>
                  <a:srgbClr val="433129"/>
                </a:solidFill>
                <a:latin typeface="Poppins" pitchFamily="34" charset="0"/>
                <a:ea typeface="Poppins" pitchFamily="34" charset="-122"/>
                <a:cs typeface="Poppins" pitchFamily="34" charset="-120"/>
              </a:rPr>
              <a:t>Export Value (SIS Code)</a:t>
            </a:r>
            <a:endParaRPr lang="en-US" sz="850" dirty="0"/>
          </a:p>
        </p:txBody>
      </p:sp>
      <p:sp>
        <p:nvSpPr>
          <p:cNvPr id="31" name="Shape 27"/>
          <p:cNvSpPr/>
          <p:nvPr/>
        </p:nvSpPr>
        <p:spPr>
          <a:xfrm>
            <a:off x="5888736" y="4297680"/>
            <a:ext cx="182880" cy="914"/>
          </a:xfrm>
          <a:prstGeom prst="line">
            <a:avLst/>
          </a:prstGeom>
          <a:noFill/>
          <a:ln w="15875">
            <a:solidFill>
              <a:srgbClr val="486C3C"/>
            </a:solidFill>
            <a:prstDash val="solid"/>
            <a:tailEnd type="triangle"/>
          </a:ln>
        </p:spPr>
        <p:txBody>
          <a:bodyPr/>
          <a:lstStyle/>
          <a:p>
            <a:endParaRPr lang="en-US"/>
          </a:p>
        </p:txBody>
      </p:sp>
      <p:sp>
        <p:nvSpPr>
          <p:cNvPr id="32" name="Shape 28"/>
          <p:cNvSpPr/>
          <p:nvPr/>
        </p:nvSpPr>
        <p:spPr>
          <a:xfrm>
            <a:off x="6089904" y="4069080"/>
            <a:ext cx="2596896"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33" name="Text 29"/>
          <p:cNvSpPr txBox="1"/>
          <p:nvPr/>
        </p:nvSpPr>
        <p:spPr>
          <a:xfrm>
            <a:off x="6217920" y="4069080"/>
            <a:ext cx="2377440" cy="457200"/>
          </a:xfrm>
          <a:prstGeom prst="rect">
            <a:avLst/>
          </a:prstGeom>
          <a:noFill/>
          <a:ln/>
        </p:spPr>
        <p:txBody>
          <a:bodyPr wrap="square" lIns="0" tIns="0" rIns="0" bIns="0" rtlCol="0" anchor="ctr"/>
          <a:lstStyle/>
          <a:p>
            <a:pPr marL="0" indent="0">
              <a:buNone/>
            </a:pPr>
            <a:r>
              <a:rPr lang="en-US" sz="850" b="1" kern="0" spc="100" dirty="0">
                <a:solidFill>
                  <a:srgbClr val="35522C"/>
                </a:solidFill>
                <a:latin typeface="Poppins" pitchFamily="34" charset="0"/>
                <a:ea typeface="Poppins" pitchFamily="34" charset="-122"/>
                <a:cs typeface="Poppins" pitchFamily="34" charset="-120"/>
              </a:rPr>
              <a:t>EXPECT   </a:t>
            </a:r>
            <a:r>
              <a:rPr lang="en-US" sz="1000" b="1" dirty="0">
                <a:solidFill>
                  <a:srgbClr val="35522C"/>
                </a:solidFill>
                <a:latin typeface="Poppins" pitchFamily="34" charset="0"/>
                <a:ea typeface="Poppins" pitchFamily="34" charset="-122"/>
                <a:cs typeface="Poppins" pitchFamily="34" charset="-120"/>
              </a:rPr>
              <a:t>MBAO</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2">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THE BUILD</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Prompt exports: labels, then values</a:t>
            </a:r>
            <a:endParaRPr lang="en-US" sz="2400" dirty="0"/>
          </a:p>
        </p:txBody>
      </p:sp>
      <p:pic>
        <p:nvPicPr>
          <p:cNvPr id="5" name="Image 1" descr="/home/claude/logo/wordmark.png"/>
          <p:cNvPicPr>
            <a:picLocks noChangeAspect="1"/>
          </p:cNvPicPr>
          <p:nvPr/>
        </p:nvPicPr>
        <p:blipFill>
          <a:blip r:embed="rId3"/>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11</a:t>
            </a:r>
            <a:endParaRPr lang="en-US" sz="900" dirty="0"/>
          </a:p>
        </p:txBody>
      </p:sp>
      <p:sp>
        <p:nvSpPr>
          <p:cNvPr id="8" name="Shape 4"/>
          <p:cNvSpPr/>
          <p:nvPr/>
        </p:nvSpPr>
        <p:spPr>
          <a:xfrm>
            <a:off x="457200" y="1188720"/>
            <a:ext cx="4114800" cy="210312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Shape 5"/>
          <p:cNvSpPr/>
          <p:nvPr/>
        </p:nvSpPr>
        <p:spPr>
          <a:xfrm>
            <a:off x="621792" y="1307592"/>
            <a:ext cx="310896" cy="310896"/>
          </a:xfrm>
          <a:prstGeom prst="ellipse">
            <a:avLst/>
          </a:prstGeom>
          <a:solidFill>
            <a:srgbClr val="486C3C"/>
          </a:solidFill>
          <a:ln w="12700">
            <a:solidFill>
              <a:srgbClr val="486C3C"/>
            </a:solidFill>
            <a:prstDash val="solid"/>
          </a:ln>
        </p:spPr>
        <p:txBody>
          <a:bodyPr/>
          <a:lstStyle/>
          <a:p>
            <a:endParaRPr lang="en-US"/>
          </a:p>
        </p:txBody>
      </p:sp>
      <p:sp>
        <p:nvSpPr>
          <p:cNvPr id="10" name="Text 6"/>
          <p:cNvSpPr txBox="1"/>
          <p:nvPr/>
        </p:nvSpPr>
        <p:spPr>
          <a:xfrm>
            <a:off x="621792" y="1307592"/>
            <a:ext cx="310896"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1</a:t>
            </a:r>
            <a:endParaRPr lang="en-US" sz="1200" dirty="0"/>
          </a:p>
        </p:txBody>
      </p:sp>
      <p:sp>
        <p:nvSpPr>
          <p:cNvPr id="12" name="Text 8"/>
          <p:cNvSpPr txBox="1"/>
          <p:nvPr/>
        </p:nvSpPr>
        <p:spPr>
          <a:xfrm>
            <a:off x="1042416" y="1289304"/>
            <a:ext cx="3566160" cy="201168"/>
          </a:xfrm>
          <a:prstGeom prst="rect">
            <a:avLst/>
          </a:prstGeom>
          <a:noFill/>
          <a:ln/>
        </p:spPr>
        <p:txBody>
          <a:bodyPr wrap="square" lIns="0" tIns="0" rIns="0" bIns="0" rtlCol="0" anchor="t"/>
          <a:lstStyle/>
          <a:p>
            <a:pPr marL="0" indent="0">
              <a:lnSpc>
                <a:spcPct val="105000"/>
              </a:lnSpc>
              <a:buNone/>
            </a:pPr>
            <a:r>
              <a:rPr lang="en-US" sz="1200" b="1" i="0" dirty="0">
                <a:solidFill>
                  <a:srgbClr val="433129"/>
                </a:solidFill>
                <a:latin typeface="Poppins" pitchFamily="34" charset="0"/>
                <a:ea typeface="Arial" pitchFamily="34" charset="-122"/>
                <a:cs typeface="Arial" pitchFamily="34" charset="-120"/>
              </a:rPr>
              <a:t>Name the export labels</a:t>
            </a:r>
            <a:endParaRPr lang="en-US" sz="1050" dirty="0"/>
          </a:p>
        </p:txBody>
      </p:sp>
      <p:sp>
        <p:nvSpPr>
          <p:cNvPr id="11" name="Text 8"/>
          <p:cNvSpPr txBox="1"/>
          <p:nvPr/>
        </p:nvSpPr>
        <p:spPr>
          <a:xfrm>
            <a:off x="1042416" y="1490472"/>
            <a:ext cx="3566160" cy="182880"/>
          </a:xfrm>
          <a:prstGeom prst="rect">
            <a:avLst/>
          </a:prstGeom>
          <a:noFill/>
          <a:ln/>
        </p:spPr>
        <p:txBody>
          <a:bodyPr wrap="square" lIns="0" tIns="0" rIns="0" bIns="0" rtlCol="0" anchor="t"/>
          <a:lstStyle/>
          <a:p>
            <a:pPr marL="0" indent="0">
              <a:lnSpc>
                <a:spcPct val="105000"/>
              </a:lnSpc>
              <a:buNone/>
            </a:pPr>
            <a:r>
              <a:rPr lang="en-US" sz="850" b="0" i="0" dirty="0">
                <a:solidFill>
                  <a:srgbClr val="6F645D"/>
                </a:solidFill>
                <a:latin typeface="Arial" pitchFamily="34" charset="0"/>
                <a:ea typeface="Arial" pitchFamily="34" charset="-122"/>
                <a:cs typeface="Arial" pitchFamily="34" charset="-120"/>
              </a:rPr>
              <a:t>Prompt key: program_app</a:t>
            </a:r>
            <a:endParaRPr lang="en-US" sz="1050" dirty="0"/>
          </a:p>
        </p:txBody>
      </p:sp>
      <p:pic>
        <p:nvPicPr>
          <p:cNvPr id="13" name="Picture 12" descr="key_c.png"/>
          <p:cNvPicPr>
            <a:picLocks noChangeAspect="1"/>
          </p:cNvPicPr>
          <p:nvPr/>
        </p:nvPicPr>
        <p:blipFill>
          <a:blip r:embed="rId4"/>
          <a:stretch>
            <a:fillRect/>
          </a:stretch>
        </p:blipFill>
        <p:spPr>
          <a:xfrm>
            <a:off x="594360" y="1783080"/>
            <a:ext cx="3840480" cy="1472184"/>
          </a:xfrm>
          <a:prstGeom prst="rect">
            <a:avLst/>
          </a:prstGeom>
          <a:ln w="9525">
            <a:solidFill>
              <a:srgbClr val="E4DDD7"/>
            </a:solidFill>
          </a:ln>
        </p:spPr>
      </p:pic>
      <p:sp>
        <p:nvSpPr>
          <p:cNvPr id="14" name="Rounded Rectangle 13"/>
          <p:cNvSpPr/>
          <p:nvPr/>
        </p:nvSpPr>
        <p:spPr>
          <a:xfrm>
            <a:off x="1831848" y="2201265"/>
            <a:ext cx="2594457" cy="1011326"/>
          </a:xfrm>
          <a:prstGeom prst="roundRect">
            <a:avLst>
              <a:gd name="adj" fmla="val 8000"/>
            </a:avLst>
          </a:prstGeom>
          <a:noFill/>
          <a:ln w="28575">
            <a:solidFill>
              <a:srgbClr val="7BB8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Shape 4"/>
          <p:cNvSpPr/>
          <p:nvPr/>
        </p:nvSpPr>
        <p:spPr>
          <a:xfrm>
            <a:off x="4754880" y="1188720"/>
            <a:ext cx="3931920" cy="274320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8" name="Shape 5"/>
          <p:cNvSpPr/>
          <p:nvPr/>
        </p:nvSpPr>
        <p:spPr>
          <a:xfrm>
            <a:off x="4919472" y="1307592"/>
            <a:ext cx="310896" cy="310896"/>
          </a:xfrm>
          <a:prstGeom prst="ellipse">
            <a:avLst/>
          </a:prstGeom>
          <a:solidFill>
            <a:srgbClr val="486C3C"/>
          </a:solidFill>
          <a:ln w="12700">
            <a:solidFill>
              <a:srgbClr val="486C3C"/>
            </a:solidFill>
            <a:prstDash val="solid"/>
          </a:ln>
        </p:spPr>
        <p:txBody>
          <a:bodyPr/>
          <a:lstStyle/>
          <a:p>
            <a:endParaRPr lang="en-US"/>
          </a:p>
        </p:txBody>
      </p:sp>
      <p:sp>
        <p:nvSpPr>
          <p:cNvPr id="19" name="Text 6"/>
          <p:cNvSpPr txBox="1"/>
          <p:nvPr/>
        </p:nvSpPr>
        <p:spPr>
          <a:xfrm>
            <a:off x="4919472" y="1307592"/>
            <a:ext cx="310896"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2</a:t>
            </a:r>
            <a:endParaRPr lang="en-US" sz="1200" dirty="0"/>
          </a:p>
        </p:txBody>
      </p:sp>
      <p:sp>
        <p:nvSpPr>
          <p:cNvPr id="20" name="Text 8"/>
          <p:cNvSpPr txBox="1"/>
          <p:nvPr/>
        </p:nvSpPr>
        <p:spPr>
          <a:xfrm>
            <a:off x="5340096" y="1289304"/>
            <a:ext cx="3566160" cy="201168"/>
          </a:xfrm>
          <a:prstGeom prst="rect">
            <a:avLst/>
          </a:prstGeom>
          <a:noFill/>
          <a:ln/>
        </p:spPr>
        <p:txBody>
          <a:bodyPr wrap="square" lIns="0" tIns="0" rIns="0" bIns="0" rtlCol="0" anchor="t"/>
          <a:lstStyle/>
          <a:p>
            <a:pPr marL="0" indent="0">
              <a:lnSpc>
                <a:spcPct val="105000"/>
              </a:lnSpc>
              <a:buNone/>
            </a:pPr>
            <a:r>
              <a:rPr lang="en-US" sz="1200" b="1" i="0" dirty="0">
                <a:solidFill>
                  <a:srgbClr val="433129"/>
                </a:solidFill>
                <a:latin typeface="Poppins" pitchFamily="34" charset="0"/>
                <a:ea typeface="Arial" pitchFamily="34" charset="-122"/>
                <a:cs typeface="Arial" pitchFamily="34" charset="-120"/>
              </a:rPr>
              <a:t>Fill in the values</a:t>
            </a:r>
            <a:endParaRPr lang="en-US" sz="1050" dirty="0"/>
          </a:p>
        </p:txBody>
      </p:sp>
      <p:sp>
        <p:nvSpPr>
          <p:cNvPr id="21" name="Text 8"/>
          <p:cNvSpPr txBox="1"/>
          <p:nvPr/>
        </p:nvSpPr>
        <p:spPr>
          <a:xfrm>
            <a:off x="5340096" y="1490472"/>
            <a:ext cx="3566160" cy="182880"/>
          </a:xfrm>
          <a:prstGeom prst="rect">
            <a:avLst/>
          </a:prstGeom>
          <a:noFill/>
          <a:ln/>
        </p:spPr>
        <p:txBody>
          <a:bodyPr wrap="square" lIns="0" tIns="0" rIns="0" bIns="0" rtlCol="0" anchor="t"/>
          <a:lstStyle/>
          <a:p>
            <a:pPr marL="0" indent="0">
              <a:lnSpc>
                <a:spcPct val="105000"/>
              </a:lnSpc>
              <a:buNone/>
            </a:pPr>
            <a:r>
              <a:rPr lang="en-US" sz="850" b="0" i="0" dirty="0">
                <a:solidFill>
                  <a:srgbClr val="6F645D"/>
                </a:solidFill>
                <a:latin typeface="Arial" pitchFamily="34" charset="0"/>
                <a:ea typeface="Arial" pitchFamily="34" charset="-122"/>
                <a:cs typeface="Arial" pitchFamily="34" charset="-120"/>
              </a:rPr>
              <a:t>Prompt: MBA - Online</a:t>
            </a:r>
            <a:endParaRPr lang="en-US" sz="1050" dirty="0"/>
          </a:p>
        </p:txBody>
      </p:sp>
      <p:pic>
        <p:nvPicPr>
          <p:cNvPr id="15" name="Picture 14" descr="values_c.png"/>
          <p:cNvPicPr>
            <a:picLocks noChangeAspect="1"/>
          </p:cNvPicPr>
          <p:nvPr/>
        </p:nvPicPr>
        <p:blipFill>
          <a:blip r:embed="rId5"/>
          <a:stretch>
            <a:fillRect/>
          </a:stretch>
        </p:blipFill>
        <p:spPr>
          <a:xfrm>
            <a:off x="5074920" y="1783080"/>
            <a:ext cx="3383280" cy="2114550"/>
          </a:xfrm>
          <a:prstGeom prst="rect">
            <a:avLst/>
          </a:prstGeom>
          <a:ln w="9525">
            <a:solidFill>
              <a:srgbClr val="E4DDD7"/>
            </a:solidFill>
          </a:ln>
        </p:spPr>
      </p:pic>
      <p:sp>
        <p:nvSpPr>
          <p:cNvPr id="16" name="Rounded Rectangle 15"/>
          <p:cNvSpPr/>
          <p:nvPr/>
        </p:nvSpPr>
        <p:spPr>
          <a:xfrm>
            <a:off x="6096952" y="3027140"/>
            <a:ext cx="2354199" cy="824674"/>
          </a:xfrm>
          <a:prstGeom prst="roundRect">
            <a:avLst>
              <a:gd name="adj" fmla="val 8000"/>
            </a:avLst>
          </a:prstGeom>
          <a:noFill/>
          <a:ln w="28575">
            <a:solidFill>
              <a:srgbClr val="7BB8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Shape 19"/>
          <p:cNvSpPr/>
          <p:nvPr/>
        </p:nvSpPr>
        <p:spPr>
          <a:xfrm>
            <a:off x="457200" y="3429000"/>
            <a:ext cx="4114800" cy="502920"/>
          </a:xfrm>
          <a:prstGeom prst="roundRect">
            <a:avLst>
              <a:gd name="adj" fmla="val 3478"/>
            </a:avLst>
          </a:prstGeom>
          <a:solidFill>
            <a:srgbClr val="486C3C"/>
          </a:solidFill>
          <a:ln w="12700">
            <a:solidFill>
              <a:srgbClr val="486C3C"/>
            </a:solidFill>
            <a:prstDash val="solid"/>
          </a:ln>
        </p:spPr>
        <p:txBody>
          <a:bodyPr/>
          <a:lstStyle/>
          <a:p>
            <a:endParaRPr lang="en-US"/>
          </a:p>
        </p:txBody>
      </p:sp>
      <p:sp>
        <p:nvSpPr>
          <p:cNvPr id="22" name="Text 8"/>
          <p:cNvSpPr txBox="1"/>
          <p:nvPr/>
        </p:nvSpPr>
        <p:spPr>
          <a:xfrm>
            <a:off x="621792" y="3429000"/>
            <a:ext cx="3794760" cy="502920"/>
          </a:xfrm>
          <a:prstGeom prst="rect">
            <a:avLst/>
          </a:prstGeom>
          <a:noFill/>
          <a:ln/>
        </p:spPr>
        <p:txBody>
          <a:bodyPr wrap="square" lIns="0" tIns="0" rIns="0" bIns="0" rtlCol="0" anchor="ctr"/>
          <a:lstStyle/>
          <a:p>
            <a:pPr marL="0" indent="0">
              <a:lnSpc>
                <a:spcPct val="105000"/>
              </a:lnSpc>
              <a:buNone/>
            </a:pPr>
            <a:r>
              <a:rPr lang="en-US" sz="1000" b="0" i="0" dirty="0">
                <a:solidFill>
                  <a:srgbClr val="FFFFFF"/>
                </a:solidFill>
                <a:latin typeface="Poppins" pitchFamily="34" charset="0"/>
                <a:ea typeface="Arial" pitchFamily="34" charset="-122"/>
                <a:cs typeface="Arial" pitchFamily="34" charset="-120"/>
              </a:rPr>
              <a:t>Label the slots once on the key. Every prompt in the list fills the same five slots.</a:t>
            </a:r>
            <a:endParaRPr lang="en-US" sz="1050" dirty="0"/>
          </a:p>
        </p:txBody>
      </p:sp>
      <p:sp>
        <p:nvSpPr>
          <p:cNvPr id="26" name="Shape 22"/>
          <p:cNvSpPr/>
          <p:nvPr/>
        </p:nvSpPr>
        <p:spPr>
          <a:xfrm>
            <a:off x="457200" y="4069080"/>
            <a:ext cx="2596896" cy="457200"/>
          </a:xfrm>
          <a:prstGeom prst="roundRect">
            <a:avLst>
              <a:gd name="adj" fmla="val 12000"/>
            </a:avLst>
          </a:prstGeom>
          <a:solidFill>
            <a:srgbClr val="486C3C"/>
          </a:solidFill>
          <a:ln w="12700">
            <a:solidFill>
              <a:srgbClr val="486C3C"/>
            </a:solidFill>
            <a:prstDash val="solid"/>
          </a:ln>
        </p:spPr>
        <p:txBody>
          <a:bodyPr/>
          <a:lstStyle/>
          <a:p>
            <a:endParaRPr lang="en-US"/>
          </a:p>
        </p:txBody>
      </p:sp>
      <p:sp>
        <p:nvSpPr>
          <p:cNvPr id="27" name="Text 23"/>
          <p:cNvSpPr txBox="1"/>
          <p:nvPr/>
        </p:nvSpPr>
        <p:spPr>
          <a:xfrm>
            <a:off x="585216" y="4069080"/>
            <a:ext cx="2377440" cy="457200"/>
          </a:xfrm>
          <a:prstGeom prst="rect">
            <a:avLst/>
          </a:prstGeom>
          <a:noFill/>
          <a:ln/>
        </p:spPr>
        <p:txBody>
          <a:bodyPr wrap="square" lIns="0" tIns="0" rIns="0" bIns="0" rtlCol="0" anchor="ctr"/>
          <a:lstStyle/>
          <a:p>
            <a:pPr marL="0" indent="0">
              <a:buNone/>
            </a:pPr>
            <a:r>
              <a:rPr lang="en-US" sz="850" b="1" kern="0" spc="100" dirty="0">
                <a:solidFill>
                  <a:srgbClr val="FFFFFF"/>
                </a:solidFill>
                <a:latin typeface="Poppins" pitchFamily="34" charset="0"/>
                <a:ea typeface="Poppins" pitchFamily="34" charset="-122"/>
                <a:cs typeface="Poppins" pitchFamily="34" charset="-120"/>
              </a:rPr>
              <a:t>START   </a:t>
            </a:r>
            <a:r>
              <a:rPr lang="en-US" sz="1000" b="1" dirty="0">
                <a:solidFill>
                  <a:srgbClr val="FFFFFF"/>
                </a:solidFill>
                <a:latin typeface="Poppins" pitchFamily="34" charset="0"/>
                <a:ea typeface="Poppins" pitchFamily="34" charset="-122"/>
                <a:cs typeface="Poppins" pitchFamily="34" charset="-120"/>
              </a:rPr>
              <a:t>Key: program_app</a:t>
            </a:r>
            <a:endParaRPr lang="en-US" sz="850" dirty="0"/>
          </a:p>
        </p:txBody>
      </p:sp>
      <p:sp>
        <p:nvSpPr>
          <p:cNvPr id="28" name="Shape 24"/>
          <p:cNvSpPr/>
          <p:nvPr/>
        </p:nvSpPr>
        <p:spPr>
          <a:xfrm>
            <a:off x="3072384" y="4297680"/>
            <a:ext cx="182880" cy="914"/>
          </a:xfrm>
          <a:prstGeom prst="line">
            <a:avLst/>
          </a:prstGeom>
          <a:noFill/>
          <a:ln w="15875">
            <a:solidFill>
              <a:srgbClr val="486C3C"/>
            </a:solidFill>
            <a:prstDash val="solid"/>
            <a:tailEnd type="triangle"/>
          </a:ln>
        </p:spPr>
        <p:txBody>
          <a:bodyPr/>
          <a:lstStyle/>
          <a:p>
            <a:endParaRPr lang="en-US"/>
          </a:p>
        </p:txBody>
      </p:sp>
      <p:sp>
        <p:nvSpPr>
          <p:cNvPr id="29" name="Shape 25"/>
          <p:cNvSpPr/>
          <p:nvPr/>
        </p:nvSpPr>
        <p:spPr>
          <a:xfrm>
            <a:off x="3273552" y="4069080"/>
            <a:ext cx="2596896"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30" name="Text 26"/>
          <p:cNvSpPr txBox="1"/>
          <p:nvPr/>
        </p:nvSpPr>
        <p:spPr>
          <a:xfrm>
            <a:off x="3401568" y="4069080"/>
            <a:ext cx="2377440" cy="457200"/>
          </a:xfrm>
          <a:prstGeom prst="rect">
            <a:avLst/>
          </a:prstGeom>
          <a:noFill/>
          <a:ln/>
        </p:spPr>
        <p:txBody>
          <a:bodyPr wrap="square" lIns="0" tIns="0" rIns="0" bIns="0" rtlCol="0" anchor="ctr"/>
          <a:lstStyle/>
          <a:p>
            <a:pPr marL="0" indent="0">
              <a:buNone/>
            </a:pPr>
            <a:r>
              <a:rPr lang="en-US" sz="850" b="1" kern="0" spc="100" dirty="0">
                <a:solidFill>
                  <a:srgbClr val="433129"/>
                </a:solidFill>
                <a:latin typeface="Poppins" pitchFamily="34" charset="0"/>
                <a:ea typeface="Poppins" pitchFamily="34" charset="-122"/>
                <a:cs typeface="Poppins" pitchFamily="34" charset="-120"/>
              </a:rPr>
              <a:t>CHANGE   </a:t>
            </a:r>
            <a:r>
              <a:rPr lang="en-US" sz="1000" b="1" dirty="0">
                <a:solidFill>
                  <a:srgbClr val="433129"/>
                </a:solidFill>
                <a:latin typeface="Poppins" pitchFamily="34" charset="0"/>
                <a:ea typeface="Poppins" pitchFamily="34" charset="-122"/>
                <a:cs typeface="Poppins" pitchFamily="34" charset="-120"/>
              </a:rPr>
              <a:t>Fill five export values</a:t>
            </a:r>
            <a:endParaRPr lang="en-US" sz="850" dirty="0"/>
          </a:p>
        </p:txBody>
      </p:sp>
      <p:sp>
        <p:nvSpPr>
          <p:cNvPr id="31" name="Shape 27"/>
          <p:cNvSpPr/>
          <p:nvPr/>
        </p:nvSpPr>
        <p:spPr>
          <a:xfrm>
            <a:off x="5888736" y="4297680"/>
            <a:ext cx="182880" cy="914"/>
          </a:xfrm>
          <a:prstGeom prst="line">
            <a:avLst/>
          </a:prstGeom>
          <a:noFill/>
          <a:ln w="15875">
            <a:solidFill>
              <a:srgbClr val="486C3C"/>
            </a:solidFill>
            <a:prstDash val="solid"/>
            <a:tailEnd type="triangle"/>
          </a:ln>
        </p:spPr>
        <p:txBody>
          <a:bodyPr/>
          <a:lstStyle/>
          <a:p>
            <a:endParaRPr lang="en-US"/>
          </a:p>
        </p:txBody>
      </p:sp>
      <p:sp>
        <p:nvSpPr>
          <p:cNvPr id="32" name="Shape 28"/>
          <p:cNvSpPr/>
          <p:nvPr/>
        </p:nvSpPr>
        <p:spPr>
          <a:xfrm>
            <a:off x="6089904" y="4069080"/>
            <a:ext cx="2596896"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33" name="Text 29"/>
          <p:cNvSpPr txBox="1"/>
          <p:nvPr/>
        </p:nvSpPr>
        <p:spPr>
          <a:xfrm>
            <a:off x="6217920" y="4069080"/>
            <a:ext cx="2377440" cy="457200"/>
          </a:xfrm>
          <a:prstGeom prst="rect">
            <a:avLst/>
          </a:prstGeom>
          <a:noFill/>
          <a:ln/>
        </p:spPr>
        <p:txBody>
          <a:bodyPr wrap="square" lIns="0" tIns="0" rIns="0" bIns="0" rtlCol="0" anchor="ctr"/>
          <a:lstStyle/>
          <a:p>
            <a:pPr marL="0" indent="0">
              <a:buNone/>
            </a:pPr>
            <a:r>
              <a:rPr lang="en-US" sz="850" b="1" kern="0" spc="100" dirty="0">
                <a:solidFill>
                  <a:srgbClr val="35522C"/>
                </a:solidFill>
                <a:latin typeface="Poppins" pitchFamily="34" charset="0"/>
                <a:ea typeface="Poppins" pitchFamily="34" charset="-122"/>
                <a:cs typeface="Poppins" pitchFamily="34" charset="-120"/>
              </a:rPr>
              <a:t>EXPECT   </a:t>
            </a:r>
            <a:r>
              <a:rPr lang="en-US" sz="1000" b="1" dirty="0">
                <a:solidFill>
                  <a:srgbClr val="35522C"/>
                </a:solidFill>
                <a:latin typeface="Poppins" pitchFamily="34" charset="0"/>
                <a:ea typeface="Poppins" pitchFamily="34" charset="-122"/>
                <a:cs typeface="Poppins" pitchFamily="34" charset="-120"/>
              </a:rPr>
              <a:t>Five labeled lenses</a:t>
            </a:r>
            <a:endParaRPr lang="en-US" sz="8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BONUS BUILT-INS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Prompts already have a few more tricks</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12</a:t>
            </a:r>
            <a:endParaRPr lang="en-US" sz="900" dirty="0"/>
          </a:p>
        </p:txBody>
      </p:sp>
      <p:sp>
        <p:nvSpPr>
          <p:cNvPr id="8" name="Shape 4"/>
          <p:cNvSpPr/>
          <p:nvPr/>
        </p:nvSpPr>
        <p:spPr>
          <a:xfrm>
            <a:off x="457200" y="1280160"/>
            <a:ext cx="2606040" cy="2377440"/>
          </a:xfrm>
          <a:prstGeom prst="roundRect">
            <a:avLst>
              <a:gd name="adj" fmla="val 307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58368" y="1444752"/>
            <a:ext cx="2240280" cy="320040"/>
          </a:xfrm>
          <a:prstGeom prst="rect">
            <a:avLst/>
          </a:prstGeom>
          <a:noFill/>
          <a:ln/>
        </p:spPr>
        <p:txBody>
          <a:bodyPr wrap="square" lIns="0" tIns="0" rIns="0" bIns="0" rtlCol="0" anchor="t"/>
          <a:lstStyle/>
          <a:p>
            <a:pPr marL="0" indent="0">
              <a:buNone/>
            </a:pPr>
            <a:r>
              <a:rPr lang="en-US" sz="1400" b="1" dirty="0">
                <a:solidFill>
                  <a:srgbClr val="486C3C"/>
                </a:solidFill>
                <a:latin typeface="Poppins" pitchFamily="34" charset="0"/>
                <a:ea typeface="Poppins" pitchFamily="34" charset="-122"/>
                <a:cs typeface="Poppins" pitchFamily="34" charset="-120"/>
              </a:rPr>
              <a:t>Short Value</a:t>
            </a:r>
            <a:endParaRPr lang="en-US" sz="1400" dirty="0"/>
          </a:p>
        </p:txBody>
      </p:sp>
      <p:sp>
        <p:nvSpPr>
          <p:cNvPr id="10" name="Text 6"/>
          <p:cNvSpPr txBox="1"/>
          <p:nvPr/>
        </p:nvSpPr>
        <p:spPr>
          <a:xfrm>
            <a:off x="658368" y="1828800"/>
            <a:ext cx="2240280" cy="1005840"/>
          </a:xfrm>
          <a:prstGeom prst="rect">
            <a:avLst/>
          </a:prstGeom>
          <a:noFill/>
          <a:ln/>
        </p:spPr>
        <p:txBody>
          <a:bodyPr wrap="square" lIns="0" tIns="0" rIns="0" bIns="0" rtlCol="0" anchor="t"/>
          <a:lstStyle/>
          <a:p>
            <a:pPr marL="0" indent="0">
              <a:lnSpc>
                <a:spcPct val="110000"/>
              </a:lnSpc>
              <a:buNone/>
            </a:pPr>
            <a:r>
              <a:rPr lang="en-US" sz="1100" dirty="0">
                <a:solidFill>
                  <a:srgbClr val="2E231D"/>
                </a:solidFill>
                <a:latin typeface="Arial" pitchFamily="34" charset="0"/>
                <a:ea typeface="Arial" pitchFamily="34" charset="-122"/>
                <a:cs typeface="Arial" pitchFamily="34" charset="-120"/>
              </a:rPr>
              <a:t>Exports by default instead of the full Value.</a:t>
            </a:r>
            <a:endParaRPr lang="en-US" sz="1100" dirty="0"/>
          </a:p>
        </p:txBody>
      </p:sp>
      <p:sp>
        <p:nvSpPr>
          <p:cNvPr id="11" name="Shape 7"/>
          <p:cNvSpPr/>
          <p:nvPr/>
        </p:nvSpPr>
        <p:spPr>
          <a:xfrm>
            <a:off x="658368" y="3108960"/>
            <a:ext cx="2203704" cy="384048"/>
          </a:xfrm>
          <a:prstGeom prst="roundRect">
            <a:avLst>
              <a:gd name="adj" fmla="val 14286"/>
            </a:avLst>
          </a:prstGeom>
          <a:solidFill>
            <a:srgbClr val="E7F1E1"/>
          </a:solidFill>
          <a:ln w="12700">
            <a:solidFill>
              <a:srgbClr val="B9D9AD"/>
            </a:solidFill>
            <a:prstDash val="solid"/>
          </a:ln>
        </p:spPr>
        <p:txBody>
          <a:bodyPr/>
          <a:lstStyle/>
          <a:p>
            <a:endParaRPr lang="en-US"/>
          </a:p>
        </p:txBody>
      </p:sp>
      <p:sp>
        <p:nvSpPr>
          <p:cNvPr id="12" name="Text 8"/>
          <p:cNvSpPr txBox="1"/>
          <p:nvPr/>
        </p:nvSpPr>
        <p:spPr>
          <a:xfrm>
            <a:off x="731520" y="3108960"/>
            <a:ext cx="2057400" cy="384048"/>
          </a:xfrm>
          <a:prstGeom prst="rect">
            <a:avLst/>
          </a:prstGeom>
          <a:noFill/>
          <a:ln/>
        </p:spPr>
        <p:txBody>
          <a:bodyPr wrap="square" lIns="0" tIns="0" rIns="0" bIns="0" rtlCol="0" anchor="ctr"/>
          <a:lstStyle/>
          <a:p>
            <a:pPr marL="0" indent="0" algn="ctr">
              <a:buNone/>
            </a:pPr>
            <a:r>
              <a:rPr lang="en-US" sz="950" b="1" dirty="0">
                <a:solidFill>
                  <a:srgbClr val="35522C"/>
                </a:solidFill>
                <a:latin typeface="Poppins" pitchFamily="34" charset="0"/>
                <a:ea typeface="Poppins" pitchFamily="34" charset="-122"/>
                <a:cs typeface="Poppins" pitchFamily="34" charset="-120"/>
              </a:rPr>
              <a:t>MBA - Online  →  Online MBA</a:t>
            </a:r>
            <a:endParaRPr lang="en-US" sz="950" dirty="0"/>
          </a:p>
        </p:txBody>
      </p:sp>
      <p:sp>
        <p:nvSpPr>
          <p:cNvPr id="13" name="Shape 9"/>
          <p:cNvSpPr/>
          <p:nvPr/>
        </p:nvSpPr>
        <p:spPr>
          <a:xfrm>
            <a:off x="3246120" y="1280160"/>
            <a:ext cx="2606040" cy="2377440"/>
          </a:xfrm>
          <a:prstGeom prst="roundRect">
            <a:avLst>
              <a:gd name="adj" fmla="val 307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4" name="Text 10"/>
          <p:cNvSpPr txBox="1"/>
          <p:nvPr/>
        </p:nvSpPr>
        <p:spPr>
          <a:xfrm>
            <a:off x="3447288" y="1444752"/>
            <a:ext cx="2240280" cy="320040"/>
          </a:xfrm>
          <a:prstGeom prst="rect">
            <a:avLst/>
          </a:prstGeom>
          <a:noFill/>
          <a:ln/>
        </p:spPr>
        <p:txBody>
          <a:bodyPr wrap="square" lIns="0" tIns="0" rIns="0" bIns="0" rtlCol="0" anchor="t"/>
          <a:lstStyle/>
          <a:p>
            <a:pPr marL="0" indent="0">
              <a:buNone/>
            </a:pPr>
            <a:r>
              <a:rPr lang="en-US" sz="1400" b="1" dirty="0">
                <a:solidFill>
                  <a:srgbClr val="486C3C"/>
                </a:solidFill>
                <a:latin typeface="Poppins" pitchFamily="34" charset="0"/>
                <a:ea typeface="Poppins" pitchFamily="34" charset="-122"/>
                <a:cs typeface="Poppins" pitchFamily="34" charset="-120"/>
              </a:rPr>
              <a:t>Category: forms</a:t>
            </a:r>
            <a:endParaRPr lang="en-US" sz="1400" dirty="0"/>
          </a:p>
        </p:txBody>
      </p:sp>
      <p:sp>
        <p:nvSpPr>
          <p:cNvPr id="15" name="Text 11"/>
          <p:cNvSpPr txBox="1"/>
          <p:nvPr/>
        </p:nvSpPr>
        <p:spPr>
          <a:xfrm>
            <a:off x="3447288" y="1828800"/>
            <a:ext cx="2240280" cy="1005840"/>
          </a:xfrm>
          <a:prstGeom prst="rect">
            <a:avLst/>
          </a:prstGeom>
          <a:noFill/>
          <a:ln/>
        </p:spPr>
        <p:txBody>
          <a:bodyPr wrap="square" lIns="0" tIns="0" rIns="0" bIns="0" rtlCol="0" anchor="t"/>
          <a:lstStyle/>
          <a:p>
            <a:pPr marL="0" indent="0">
              <a:lnSpc>
                <a:spcPct val="110000"/>
              </a:lnSpc>
              <a:buNone/>
            </a:pPr>
            <a:r>
              <a:rPr lang="en-US" sz="1100" dirty="0">
                <a:solidFill>
                  <a:srgbClr val="2E231D"/>
                </a:solidFill>
                <a:latin typeface="Arial" pitchFamily="34" charset="0"/>
                <a:ea typeface="Arial" pitchFamily="34" charset="-122"/>
                <a:cs typeface="Arial" pitchFamily="34" charset="-120"/>
              </a:rPr>
              <a:t>Group by Category adds dropdown headers. Limit by Category shows one group on a form.</a:t>
            </a:r>
            <a:endParaRPr lang="en-US" sz="1100" dirty="0"/>
          </a:p>
        </p:txBody>
      </p:sp>
      <p:sp>
        <p:nvSpPr>
          <p:cNvPr id="16" name="Shape 12"/>
          <p:cNvSpPr/>
          <p:nvPr/>
        </p:nvSpPr>
        <p:spPr>
          <a:xfrm>
            <a:off x="3447288" y="3108960"/>
            <a:ext cx="2203704" cy="384048"/>
          </a:xfrm>
          <a:prstGeom prst="roundRect">
            <a:avLst>
              <a:gd name="adj" fmla="val 14286"/>
            </a:avLst>
          </a:prstGeom>
          <a:solidFill>
            <a:srgbClr val="E7F1E1"/>
          </a:solidFill>
          <a:ln w="12700">
            <a:solidFill>
              <a:srgbClr val="B9D9AD"/>
            </a:solidFill>
            <a:prstDash val="solid"/>
          </a:ln>
        </p:spPr>
        <p:txBody>
          <a:bodyPr/>
          <a:lstStyle/>
          <a:p>
            <a:endParaRPr lang="en-US"/>
          </a:p>
        </p:txBody>
      </p:sp>
      <p:sp>
        <p:nvSpPr>
          <p:cNvPr id="17" name="Text 13"/>
          <p:cNvSpPr txBox="1"/>
          <p:nvPr/>
        </p:nvSpPr>
        <p:spPr>
          <a:xfrm>
            <a:off x="3520440" y="3108960"/>
            <a:ext cx="2057400" cy="384048"/>
          </a:xfrm>
          <a:prstGeom prst="rect">
            <a:avLst/>
          </a:prstGeom>
          <a:noFill/>
          <a:ln/>
        </p:spPr>
        <p:txBody>
          <a:bodyPr wrap="square" lIns="0" tIns="0" rIns="0" bIns="0" rtlCol="0" anchor="ctr"/>
          <a:lstStyle/>
          <a:p>
            <a:pPr marL="0" indent="0" algn="ctr">
              <a:buNone/>
            </a:pPr>
            <a:r>
              <a:rPr lang="en-US" sz="950" b="1" dirty="0">
                <a:solidFill>
                  <a:srgbClr val="35522C"/>
                </a:solidFill>
                <a:latin typeface="Poppins" pitchFamily="34" charset="0"/>
                <a:ea typeface="Poppins" pitchFamily="34" charset="-122"/>
                <a:cs typeface="Poppins" pitchFamily="34" charset="-120"/>
              </a:rPr>
              <a:t>Show only Online Programs</a:t>
            </a:r>
            <a:endParaRPr lang="en-US" sz="950" dirty="0"/>
          </a:p>
        </p:txBody>
      </p:sp>
      <p:sp>
        <p:nvSpPr>
          <p:cNvPr id="18" name="Shape 14"/>
          <p:cNvSpPr/>
          <p:nvPr/>
        </p:nvSpPr>
        <p:spPr>
          <a:xfrm>
            <a:off x="6035040" y="1280160"/>
            <a:ext cx="2606040" cy="2377440"/>
          </a:xfrm>
          <a:prstGeom prst="roundRect">
            <a:avLst>
              <a:gd name="adj" fmla="val 307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9" name="Text 15"/>
          <p:cNvSpPr txBox="1"/>
          <p:nvPr/>
        </p:nvSpPr>
        <p:spPr>
          <a:xfrm>
            <a:off x="6236208" y="1444752"/>
            <a:ext cx="2240280" cy="320040"/>
          </a:xfrm>
          <a:prstGeom prst="rect">
            <a:avLst/>
          </a:prstGeom>
          <a:noFill/>
          <a:ln/>
        </p:spPr>
        <p:txBody>
          <a:bodyPr wrap="square" lIns="0" tIns="0" rIns="0" bIns="0" rtlCol="0" anchor="t"/>
          <a:lstStyle/>
          <a:p>
            <a:pPr marL="0" indent="0">
              <a:buNone/>
            </a:pPr>
            <a:r>
              <a:rPr lang="en-US" sz="1400" b="1" dirty="0">
                <a:solidFill>
                  <a:srgbClr val="486C3C"/>
                </a:solidFill>
                <a:latin typeface="Poppins" pitchFamily="34" charset="0"/>
                <a:ea typeface="Poppins" pitchFamily="34" charset="-122"/>
                <a:cs typeface="Poppins" pitchFamily="34" charset="-120"/>
              </a:rPr>
              <a:t>Category: queries</a:t>
            </a:r>
            <a:endParaRPr lang="en-US" sz="1400" dirty="0"/>
          </a:p>
        </p:txBody>
      </p:sp>
      <p:sp>
        <p:nvSpPr>
          <p:cNvPr id="20" name="Text 16"/>
          <p:cNvSpPr txBox="1"/>
          <p:nvPr/>
        </p:nvSpPr>
        <p:spPr>
          <a:xfrm>
            <a:off x="6236208" y="1828800"/>
            <a:ext cx="2240280" cy="1005840"/>
          </a:xfrm>
          <a:prstGeom prst="rect">
            <a:avLst/>
          </a:prstGeom>
          <a:noFill/>
          <a:ln/>
        </p:spPr>
        <p:txBody>
          <a:bodyPr wrap="square" lIns="0" tIns="0" rIns="0" bIns="0" rtlCol="0" anchor="t"/>
          <a:lstStyle/>
          <a:p>
            <a:pPr marL="0" indent="0">
              <a:lnSpc>
                <a:spcPct val="110000"/>
              </a:lnSpc>
              <a:buNone/>
            </a:pPr>
            <a:r>
              <a:rPr lang="en-US" sz="1100" dirty="0">
                <a:solidFill>
                  <a:srgbClr val="2E231D"/>
                </a:solidFill>
                <a:latin typeface="Arial" pitchFamily="34" charset="0"/>
                <a:ea typeface="Arial" pitchFamily="34" charset="-122"/>
                <a:cs typeface="Arial" pitchFamily="34" charset="-120"/>
              </a:rPr>
              <a:t>Export the Category, or filter on it to pull a whole group.</a:t>
            </a:r>
            <a:endParaRPr lang="en-US" sz="1100" dirty="0"/>
          </a:p>
        </p:txBody>
      </p:sp>
      <p:sp>
        <p:nvSpPr>
          <p:cNvPr id="21" name="Shape 17"/>
          <p:cNvSpPr/>
          <p:nvPr/>
        </p:nvSpPr>
        <p:spPr>
          <a:xfrm>
            <a:off x="6236208" y="3108960"/>
            <a:ext cx="2203704" cy="384048"/>
          </a:xfrm>
          <a:prstGeom prst="roundRect">
            <a:avLst>
              <a:gd name="adj" fmla="val 14286"/>
            </a:avLst>
          </a:prstGeom>
          <a:solidFill>
            <a:srgbClr val="E7F1E1"/>
          </a:solidFill>
          <a:ln w="12700">
            <a:solidFill>
              <a:srgbClr val="B9D9AD"/>
            </a:solidFill>
            <a:prstDash val="solid"/>
          </a:ln>
        </p:spPr>
        <p:txBody>
          <a:bodyPr/>
          <a:lstStyle/>
          <a:p>
            <a:endParaRPr lang="en-US"/>
          </a:p>
        </p:txBody>
      </p:sp>
      <p:sp>
        <p:nvSpPr>
          <p:cNvPr id="22" name="Text 18"/>
          <p:cNvSpPr txBox="1"/>
          <p:nvPr/>
        </p:nvSpPr>
        <p:spPr>
          <a:xfrm>
            <a:off x="6309360" y="3108960"/>
            <a:ext cx="2057400" cy="384048"/>
          </a:xfrm>
          <a:prstGeom prst="rect">
            <a:avLst/>
          </a:prstGeom>
          <a:noFill/>
          <a:ln/>
        </p:spPr>
        <p:txBody>
          <a:bodyPr wrap="square" lIns="0" tIns="0" rIns="0" bIns="0" rtlCol="0" anchor="ctr"/>
          <a:lstStyle/>
          <a:p>
            <a:pPr marL="0" indent="0" algn="ctr">
              <a:buNone/>
            </a:pPr>
            <a:r>
              <a:rPr lang="en-US" sz="950" b="1" dirty="0">
                <a:solidFill>
                  <a:srgbClr val="35522C"/>
                </a:solidFill>
                <a:latin typeface="Poppins" pitchFamily="34" charset="0"/>
                <a:ea typeface="Poppins" pitchFamily="34" charset="-122"/>
                <a:cs typeface="Poppins" pitchFamily="34" charset="-120"/>
              </a:rPr>
              <a:t>Online Programs</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433129"/>
        </a:solidFill>
        <a:effectLst/>
      </p:bgPr>
    </p:bg>
    <p:spTree>
      <p:nvGrpSpPr>
        <p:cNvPr id="1" name=""/>
        <p:cNvGrpSpPr/>
        <p:nvPr/>
      </p:nvGrpSpPr>
      <p:grpSpPr>
        <a:xfrm>
          <a:off x="0" y="0"/>
          <a:ext cx="0" cy="0"/>
          <a:chOff x="0" y="0"/>
          <a:chExt cx="0" cy="0"/>
        </a:xfrm>
      </p:grpSpPr>
      <p:pic>
        <p:nvPicPr>
          <p:cNvPr id="2" name="Image 0" descr="/home/claude/logo/ring_spring.png"/>
          <p:cNvPicPr>
            <a:picLocks noChangeAspect="1"/>
          </p:cNvPicPr>
          <p:nvPr/>
        </p:nvPicPr>
        <p:blipFill>
          <a:blip r:embed="rId3">
            <a:alphaModFix amt="12000"/>
          </a:blip>
          <a:stretch>
            <a:fillRect/>
          </a:stretch>
        </p:blipFill>
        <p:spPr>
          <a:xfrm>
            <a:off x="4206240" y="-182880"/>
            <a:ext cx="6583680" cy="4187952"/>
          </a:xfrm>
          <a:prstGeom prst="rect">
            <a:avLst/>
          </a:prstGeom>
        </p:spPr>
      </p:pic>
      <p:sp>
        <p:nvSpPr>
          <p:cNvPr id="3" name="Text 0"/>
          <p:cNvSpPr txBox="1"/>
          <p:nvPr/>
        </p:nvSpPr>
        <p:spPr>
          <a:xfrm>
            <a:off x="548640" y="1143000"/>
            <a:ext cx="2743200" cy="1005840"/>
          </a:xfrm>
          <a:prstGeom prst="rect">
            <a:avLst/>
          </a:prstGeom>
          <a:noFill/>
          <a:ln/>
        </p:spPr>
        <p:txBody>
          <a:bodyPr wrap="square" lIns="0" tIns="0" rIns="0" bIns="0" rtlCol="0" anchor="t"/>
          <a:lstStyle/>
          <a:p>
            <a:pPr marL="0" indent="0">
              <a:buNone/>
            </a:pPr>
            <a:r>
              <a:rPr lang="en-US" sz="6600" b="1" dirty="0">
                <a:solidFill>
                  <a:srgbClr val="7BB867"/>
                </a:solidFill>
                <a:latin typeface="Poppins" pitchFamily="34" charset="0"/>
                <a:ea typeface="Poppins" pitchFamily="34" charset="-122"/>
                <a:cs typeface="Poppins" pitchFamily="34" charset="-120"/>
              </a:rPr>
              <a:t>02</a:t>
            </a:r>
            <a:endParaRPr lang="en-US" sz="6600" dirty="0"/>
          </a:p>
        </p:txBody>
      </p:sp>
      <p:sp>
        <p:nvSpPr>
          <p:cNvPr id="4" name="Text 1"/>
          <p:cNvSpPr txBox="1"/>
          <p:nvPr/>
        </p:nvSpPr>
        <p:spPr>
          <a:xfrm>
            <a:off x="548640" y="2240280"/>
            <a:ext cx="6858000" cy="685800"/>
          </a:xfrm>
          <a:prstGeom prst="rect">
            <a:avLst/>
          </a:prstGeom>
          <a:noFill/>
          <a:ln/>
        </p:spPr>
        <p:txBody>
          <a:bodyPr wrap="square" lIns="0" tIns="0" rIns="0" bIns="0" rtlCol="0" anchor="t"/>
          <a:lstStyle/>
          <a:p>
            <a:pPr marL="0" indent="0">
              <a:buNone/>
            </a:pPr>
            <a:r>
              <a:rPr lang="en-US" sz="3400" b="1" dirty="0">
                <a:solidFill>
                  <a:srgbClr val="FFFFFF"/>
                </a:solidFill>
                <a:latin typeface="Poppins" pitchFamily="34" charset="0"/>
                <a:ea typeface="Poppins" pitchFamily="34" charset="-122"/>
                <a:cs typeface="Poppins" pitchFamily="34" charset="-120"/>
              </a:rPr>
              <a:t>Translation codes</a:t>
            </a:r>
            <a:endParaRPr lang="en-US" sz="3400" dirty="0"/>
          </a:p>
        </p:txBody>
      </p:sp>
      <p:sp>
        <p:nvSpPr>
          <p:cNvPr id="5" name="Text 2"/>
          <p:cNvSpPr txBox="1"/>
          <p:nvPr/>
        </p:nvSpPr>
        <p:spPr>
          <a:xfrm>
            <a:off x="548640" y="2926080"/>
            <a:ext cx="6400800" cy="411480"/>
          </a:xfrm>
          <a:prstGeom prst="rect">
            <a:avLst/>
          </a:prstGeom>
          <a:noFill/>
          <a:ln/>
        </p:spPr>
        <p:txBody>
          <a:bodyPr wrap="square" lIns="0" tIns="0" rIns="0" bIns="0" rtlCol="0" anchor="t"/>
          <a:lstStyle/>
          <a:p>
            <a:pPr marL="0" indent="0">
              <a:buNone/>
            </a:pPr>
            <a:r>
              <a:rPr lang="en-US" sz="1600" i="1" dirty="0">
                <a:solidFill>
                  <a:srgbClr val="D9E8D2"/>
                </a:solidFill>
                <a:latin typeface="Arial" pitchFamily="34" charset="0"/>
                <a:ea typeface="Arial" pitchFamily="34" charset="-122"/>
                <a:cs typeface="Arial" pitchFamily="34" charset="-120"/>
              </a:rPr>
              <a:t>Your reusable translation table in Slate.</a:t>
            </a:r>
            <a:endParaRPr lang="en-US" sz="1600" dirty="0"/>
          </a:p>
        </p:txBody>
      </p:sp>
      <p:pic>
        <p:nvPicPr>
          <p:cNvPr id="6" name="Image 1" descr="/home/claude/logo/wordmark_white.png"/>
          <p:cNvPicPr>
            <a:picLocks noChangeAspect="1"/>
          </p:cNvPicPr>
          <p:nvPr/>
        </p:nvPicPr>
        <p:blipFill>
          <a:blip r:embed="rId4"/>
          <a:stretch>
            <a:fillRect/>
          </a:stretch>
        </p:blipFill>
        <p:spPr>
          <a:xfrm>
            <a:off x="548640" y="4572000"/>
            <a:ext cx="1097280" cy="13807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TRANSLATION CODES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Five more meanings from the same selection</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14</a:t>
            </a:r>
            <a:endParaRPr lang="en-US" sz="900" dirty="0"/>
          </a:p>
        </p:txBody>
      </p:sp>
      <p:sp>
        <p:nvSpPr>
          <p:cNvPr id="8" name="Shape 4"/>
          <p:cNvSpPr/>
          <p:nvPr/>
        </p:nvSpPr>
        <p:spPr>
          <a:xfrm>
            <a:off x="457200" y="2148840"/>
            <a:ext cx="1737360" cy="594360"/>
          </a:xfrm>
          <a:prstGeom prst="roundRect">
            <a:avLst>
              <a:gd name="adj" fmla="val 9231"/>
            </a:avLst>
          </a:prstGeom>
          <a:solidFill>
            <a:srgbClr val="486C3C"/>
          </a:solidFill>
          <a:ln w="12700">
            <a:solidFill>
              <a:srgbClr val="486C3C"/>
            </a:solidFill>
            <a:prstDash val="solid"/>
          </a:ln>
        </p:spPr>
        <p:txBody>
          <a:bodyPr/>
          <a:lstStyle/>
          <a:p>
            <a:endParaRPr lang="en-US"/>
          </a:p>
        </p:txBody>
      </p:sp>
      <p:sp>
        <p:nvSpPr>
          <p:cNvPr id="9" name="Text 5"/>
          <p:cNvSpPr txBox="1"/>
          <p:nvPr/>
        </p:nvSpPr>
        <p:spPr>
          <a:xfrm>
            <a:off x="530352" y="2148840"/>
            <a:ext cx="1591056" cy="594360"/>
          </a:xfrm>
          <a:prstGeom prst="rect">
            <a:avLst/>
          </a:prstGeom>
          <a:noFill/>
          <a:ln/>
        </p:spPr>
        <p:txBody>
          <a:bodyPr wrap="square" lIns="0" tIns="0" rIns="0" bIns="0" rtlCol="0" anchor="ctr"/>
          <a:lstStyle/>
          <a:p>
            <a:pPr marL="0" indent="0" algn="ctr">
              <a:buNone/>
            </a:pPr>
            <a:r>
              <a:rPr lang="en-US" sz="1300" b="1" dirty="0">
                <a:solidFill>
                  <a:srgbClr val="FFFFFF"/>
                </a:solidFill>
                <a:latin typeface="Poppins" pitchFamily="34" charset="0"/>
                <a:ea typeface="Poppins" pitchFamily="34" charset="-122"/>
                <a:cs typeface="Poppins" pitchFamily="34" charset="-120"/>
              </a:rPr>
              <a:t>MBA - Online</a:t>
            </a:r>
            <a:endParaRPr lang="en-US" sz="1300" dirty="0"/>
          </a:p>
        </p:txBody>
      </p:sp>
      <p:sp>
        <p:nvSpPr>
          <p:cNvPr id="10" name="Shape 6"/>
          <p:cNvSpPr/>
          <p:nvPr/>
        </p:nvSpPr>
        <p:spPr>
          <a:xfrm>
            <a:off x="2194560" y="2441448"/>
            <a:ext cx="365760" cy="914"/>
          </a:xfrm>
          <a:prstGeom prst="line">
            <a:avLst/>
          </a:prstGeom>
          <a:noFill/>
          <a:ln w="15875">
            <a:solidFill>
              <a:srgbClr val="486C3C"/>
            </a:solidFill>
            <a:prstDash val="solid"/>
            <a:tailEnd type="triangle"/>
          </a:ln>
        </p:spPr>
        <p:txBody>
          <a:bodyPr/>
          <a:lstStyle/>
          <a:p>
            <a:endParaRPr lang="en-US"/>
          </a:p>
        </p:txBody>
      </p:sp>
      <p:sp>
        <p:nvSpPr>
          <p:cNvPr id="11" name="Shape 7"/>
          <p:cNvSpPr/>
          <p:nvPr/>
        </p:nvSpPr>
        <p:spPr>
          <a:xfrm>
            <a:off x="2606040" y="1325880"/>
            <a:ext cx="2194560" cy="2240280"/>
          </a:xfrm>
          <a:prstGeom prst="roundRect">
            <a:avLst>
              <a:gd name="adj" fmla="val 3333"/>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2" name="Text 8"/>
          <p:cNvSpPr txBox="1"/>
          <p:nvPr/>
        </p:nvSpPr>
        <p:spPr>
          <a:xfrm>
            <a:off x="2788920" y="1481328"/>
            <a:ext cx="1828800" cy="201168"/>
          </a:xfrm>
          <a:prstGeom prst="rect">
            <a:avLst/>
          </a:prstGeom>
          <a:noFill/>
          <a:ln/>
        </p:spPr>
        <p:txBody>
          <a:bodyPr wrap="square" lIns="0" tIns="0" rIns="0" bIns="0" rtlCol="0" anchor="t"/>
          <a:lstStyle/>
          <a:p>
            <a:pPr marL="0" indent="0">
              <a:buNone/>
            </a:pPr>
            <a:r>
              <a:rPr lang="en-US" sz="900" b="1" kern="0" spc="100" dirty="0">
                <a:solidFill>
                  <a:srgbClr val="6F645D"/>
                </a:solidFill>
                <a:latin typeface="Poppins" pitchFamily="34" charset="0"/>
                <a:ea typeface="Poppins" pitchFamily="34" charset="-122"/>
                <a:cs typeface="Poppins" pitchFamily="34" charset="-120"/>
              </a:rPr>
              <a:t>TRANSLATION KEY</a:t>
            </a:r>
            <a:endParaRPr lang="en-US" sz="900" dirty="0"/>
          </a:p>
        </p:txBody>
      </p:sp>
      <p:sp>
        <p:nvSpPr>
          <p:cNvPr id="13" name="Text 9"/>
          <p:cNvSpPr txBox="1"/>
          <p:nvPr/>
        </p:nvSpPr>
        <p:spPr>
          <a:xfrm>
            <a:off x="2788920" y="1700784"/>
            <a:ext cx="1828800" cy="274320"/>
          </a:xfrm>
          <a:prstGeom prst="rect">
            <a:avLst/>
          </a:prstGeom>
          <a:noFill/>
          <a:ln/>
        </p:spPr>
        <p:txBody>
          <a:bodyPr wrap="square" lIns="0" tIns="0" rIns="0" bIns="0" rtlCol="0" anchor="t"/>
          <a:lstStyle/>
          <a:p>
            <a:pPr marL="0" indent="0">
              <a:buNone/>
            </a:pPr>
            <a:r>
              <a:rPr lang="en-US" sz="1150" b="1" dirty="0">
                <a:solidFill>
                  <a:srgbClr val="433129"/>
                </a:solidFill>
                <a:latin typeface="Courier New" pitchFamily="34" charset="0"/>
                <a:ea typeface="Courier New" pitchFamily="34" charset="-122"/>
                <a:cs typeface="Courier New" pitchFamily="34" charset="-120"/>
              </a:rPr>
              <a:t>program_routing</a:t>
            </a:r>
            <a:endParaRPr lang="en-US" sz="1150" dirty="0"/>
          </a:p>
        </p:txBody>
      </p:sp>
      <p:sp>
        <p:nvSpPr>
          <p:cNvPr id="14" name="Text 10"/>
          <p:cNvSpPr txBox="1"/>
          <p:nvPr/>
        </p:nvSpPr>
        <p:spPr>
          <a:xfrm>
            <a:off x="2788920" y="2103120"/>
            <a:ext cx="1828800" cy="1280160"/>
          </a:xfrm>
          <a:prstGeom prst="rect">
            <a:avLst/>
          </a:prstGeom>
          <a:noFill/>
          <a:ln/>
        </p:spPr>
        <p:txBody>
          <a:bodyPr wrap="square" lIns="0" tIns="0" rIns="0" bIns="0" rtlCol="0" anchor="t"/>
          <a:lstStyle/>
          <a:p>
            <a:pPr marL="0" indent="0">
              <a:lnSpc>
                <a:spcPct val="110000"/>
              </a:lnSpc>
              <a:buNone/>
            </a:pPr>
            <a:r>
              <a:rPr lang="en-US" sz="1050" dirty="0">
                <a:solidFill>
                  <a:srgbClr val="2E231D"/>
                </a:solidFill>
                <a:latin typeface="Arial" pitchFamily="34" charset="0"/>
                <a:ea typeface="Arial" pitchFamily="34" charset="-122"/>
                <a:cs typeface="Arial" pitchFamily="34" charset="-120"/>
              </a:rPr>
              <a:t>One code per program, each with up to five export values. Maintained in one place.</a:t>
            </a:r>
            <a:endParaRPr lang="en-US" sz="1050" dirty="0"/>
          </a:p>
        </p:txBody>
      </p:sp>
      <p:sp>
        <p:nvSpPr>
          <p:cNvPr id="15" name="Shape 11"/>
          <p:cNvSpPr/>
          <p:nvPr/>
        </p:nvSpPr>
        <p:spPr>
          <a:xfrm flipV="1">
            <a:off x="4800600" y="1444752"/>
            <a:ext cx="228600" cy="996696"/>
          </a:xfrm>
          <a:prstGeom prst="line">
            <a:avLst/>
          </a:prstGeom>
          <a:noFill/>
          <a:ln w="15875">
            <a:solidFill>
              <a:srgbClr val="B9D9AD"/>
            </a:solidFill>
            <a:prstDash val="solid"/>
          </a:ln>
        </p:spPr>
        <p:txBody>
          <a:bodyPr/>
          <a:lstStyle/>
          <a:p>
            <a:endParaRPr lang="en-US"/>
          </a:p>
        </p:txBody>
      </p:sp>
      <p:sp>
        <p:nvSpPr>
          <p:cNvPr id="16" name="Text 12"/>
          <p:cNvSpPr txBox="1"/>
          <p:nvPr/>
        </p:nvSpPr>
        <p:spPr>
          <a:xfrm>
            <a:off x="5120640" y="1234440"/>
            <a:ext cx="1508760" cy="420624"/>
          </a:xfrm>
          <a:prstGeom prst="rect">
            <a:avLst/>
          </a:prstGeom>
          <a:noFill/>
          <a:ln/>
        </p:spPr>
        <p:txBody>
          <a:bodyPr wrap="square" lIns="0" tIns="0" rIns="0" bIns="0" rtlCol="0" anchor="ctr"/>
          <a:lstStyle/>
          <a:p>
            <a:pPr marL="0" indent="0">
              <a:buNone/>
            </a:pPr>
            <a:r>
              <a:rPr lang="en-US" sz="1000" b="1" dirty="0">
                <a:solidFill>
                  <a:srgbClr val="6F645D"/>
                </a:solidFill>
                <a:latin typeface="Arial" pitchFamily="34" charset="0"/>
                <a:ea typeface="Arial" pitchFamily="34" charset="-122"/>
                <a:cs typeface="Arial" pitchFamily="34" charset="-120"/>
              </a:rPr>
              <a:t>Recruitment territory</a:t>
            </a:r>
            <a:endParaRPr lang="en-US" sz="1000" dirty="0"/>
          </a:p>
        </p:txBody>
      </p:sp>
      <p:sp>
        <p:nvSpPr>
          <p:cNvPr id="17" name="Shape 13"/>
          <p:cNvSpPr/>
          <p:nvPr/>
        </p:nvSpPr>
        <p:spPr>
          <a:xfrm>
            <a:off x="6629400" y="1234440"/>
            <a:ext cx="2057400" cy="420624"/>
          </a:xfrm>
          <a:prstGeom prst="roundRect">
            <a:avLst>
              <a:gd name="adj" fmla="val 13043"/>
            </a:avLst>
          </a:prstGeom>
          <a:solidFill>
            <a:srgbClr val="7BB867"/>
          </a:solidFill>
          <a:ln w="12700">
            <a:solidFill>
              <a:srgbClr val="7BB867"/>
            </a:solidFill>
            <a:prstDash val="solid"/>
          </a:ln>
        </p:spPr>
        <p:txBody>
          <a:bodyPr/>
          <a:lstStyle/>
          <a:p>
            <a:endParaRPr lang="en-US"/>
          </a:p>
        </p:txBody>
      </p:sp>
      <p:sp>
        <p:nvSpPr>
          <p:cNvPr id="18" name="Text 14"/>
          <p:cNvSpPr txBox="1"/>
          <p:nvPr/>
        </p:nvSpPr>
        <p:spPr>
          <a:xfrm>
            <a:off x="6702552" y="1234440"/>
            <a:ext cx="1911096" cy="420624"/>
          </a:xfrm>
          <a:prstGeom prst="rect">
            <a:avLst/>
          </a:prstGeom>
          <a:noFill/>
          <a:ln/>
        </p:spPr>
        <p:txBody>
          <a:bodyPr wrap="square" lIns="0" tIns="0" rIns="0" bIns="0" rtlCol="0" anchor="ctr"/>
          <a:lstStyle/>
          <a:p>
            <a:pPr marL="0" indent="0" algn="ctr">
              <a:buNone/>
            </a:pPr>
            <a:r>
              <a:rPr lang="en-US" sz="1050" b="1" dirty="0">
                <a:solidFill>
                  <a:srgbClr val="433129"/>
                </a:solidFill>
                <a:latin typeface="Poppins" pitchFamily="34" charset="0"/>
                <a:ea typeface="Poppins" pitchFamily="34" charset="-122"/>
                <a:cs typeface="Poppins" pitchFamily="34" charset="-120"/>
              </a:rPr>
              <a:t>National Online</a:t>
            </a:r>
            <a:endParaRPr lang="en-US" sz="1050" dirty="0"/>
          </a:p>
        </p:txBody>
      </p:sp>
      <p:sp>
        <p:nvSpPr>
          <p:cNvPr id="19" name="Shape 15"/>
          <p:cNvSpPr/>
          <p:nvPr/>
        </p:nvSpPr>
        <p:spPr>
          <a:xfrm flipV="1">
            <a:off x="4800600" y="1993392"/>
            <a:ext cx="228600" cy="448056"/>
          </a:xfrm>
          <a:prstGeom prst="line">
            <a:avLst/>
          </a:prstGeom>
          <a:noFill/>
          <a:ln w="15875">
            <a:solidFill>
              <a:srgbClr val="B9D9AD"/>
            </a:solidFill>
            <a:prstDash val="solid"/>
          </a:ln>
        </p:spPr>
        <p:txBody>
          <a:bodyPr/>
          <a:lstStyle/>
          <a:p>
            <a:endParaRPr lang="en-US"/>
          </a:p>
        </p:txBody>
      </p:sp>
      <p:sp>
        <p:nvSpPr>
          <p:cNvPr id="20" name="Text 16"/>
          <p:cNvSpPr txBox="1"/>
          <p:nvPr/>
        </p:nvSpPr>
        <p:spPr>
          <a:xfrm>
            <a:off x="5120640" y="1783080"/>
            <a:ext cx="1508760" cy="420624"/>
          </a:xfrm>
          <a:prstGeom prst="rect">
            <a:avLst/>
          </a:prstGeom>
          <a:noFill/>
          <a:ln/>
        </p:spPr>
        <p:txBody>
          <a:bodyPr wrap="square" lIns="0" tIns="0" rIns="0" bIns="0" rtlCol="0" anchor="ctr"/>
          <a:lstStyle/>
          <a:p>
            <a:pPr marL="0" indent="0">
              <a:buNone/>
            </a:pPr>
            <a:r>
              <a:rPr lang="en-US" sz="1000" b="1" dirty="0">
                <a:solidFill>
                  <a:srgbClr val="6F645D"/>
                </a:solidFill>
                <a:latin typeface="Arial" pitchFamily="34" charset="0"/>
                <a:ea typeface="Arial" pitchFamily="34" charset="-122"/>
                <a:cs typeface="Arial" pitchFamily="34" charset="-120"/>
              </a:rPr>
              <a:t>Content block key</a:t>
            </a:r>
            <a:endParaRPr lang="en-US" sz="1000" dirty="0"/>
          </a:p>
        </p:txBody>
      </p:sp>
      <p:sp>
        <p:nvSpPr>
          <p:cNvPr id="21" name="Shape 17"/>
          <p:cNvSpPr/>
          <p:nvPr/>
        </p:nvSpPr>
        <p:spPr>
          <a:xfrm>
            <a:off x="6629400" y="1783080"/>
            <a:ext cx="2057400" cy="420624"/>
          </a:xfrm>
          <a:prstGeom prst="roundRect">
            <a:avLst>
              <a:gd name="adj" fmla="val 13043"/>
            </a:avLst>
          </a:prstGeom>
          <a:solidFill>
            <a:srgbClr val="7BB867"/>
          </a:solidFill>
          <a:ln w="12700">
            <a:solidFill>
              <a:srgbClr val="7BB867"/>
            </a:solidFill>
            <a:prstDash val="solid"/>
          </a:ln>
        </p:spPr>
        <p:txBody>
          <a:bodyPr/>
          <a:lstStyle/>
          <a:p>
            <a:endParaRPr lang="en-US"/>
          </a:p>
        </p:txBody>
      </p:sp>
      <p:sp>
        <p:nvSpPr>
          <p:cNvPr id="22" name="Text 18"/>
          <p:cNvSpPr txBox="1"/>
          <p:nvPr/>
        </p:nvSpPr>
        <p:spPr>
          <a:xfrm>
            <a:off x="6702552" y="1783080"/>
            <a:ext cx="1911096" cy="420624"/>
          </a:xfrm>
          <a:prstGeom prst="rect">
            <a:avLst/>
          </a:prstGeom>
          <a:noFill/>
          <a:ln/>
        </p:spPr>
        <p:txBody>
          <a:bodyPr wrap="square" lIns="0" tIns="0" rIns="0" bIns="0" rtlCol="0" anchor="ctr"/>
          <a:lstStyle/>
          <a:p>
            <a:pPr marL="0" indent="0" algn="ctr">
              <a:buNone/>
            </a:pPr>
            <a:r>
              <a:rPr lang="en-US" sz="1050" b="1" dirty="0" err="1">
                <a:solidFill>
                  <a:srgbClr val="433129"/>
                </a:solidFill>
                <a:latin typeface="Poppins" pitchFamily="34" charset="0"/>
                <a:ea typeface="Poppins" pitchFamily="34" charset="-122"/>
                <a:cs typeface="Poppins" pitchFamily="34" charset="-120"/>
              </a:rPr>
              <a:t>Mba_online</a:t>
            </a:r>
            <a:endParaRPr lang="en-US" sz="1050" dirty="0"/>
          </a:p>
        </p:txBody>
      </p:sp>
      <p:sp>
        <p:nvSpPr>
          <p:cNvPr id="23" name="Shape 19"/>
          <p:cNvSpPr/>
          <p:nvPr/>
        </p:nvSpPr>
        <p:spPr>
          <a:xfrm>
            <a:off x="4800600" y="2441448"/>
            <a:ext cx="228600" cy="100584"/>
          </a:xfrm>
          <a:prstGeom prst="line">
            <a:avLst/>
          </a:prstGeom>
          <a:noFill/>
          <a:ln w="15875">
            <a:solidFill>
              <a:srgbClr val="B9D9AD"/>
            </a:solidFill>
            <a:prstDash val="solid"/>
          </a:ln>
        </p:spPr>
        <p:txBody>
          <a:bodyPr/>
          <a:lstStyle/>
          <a:p>
            <a:endParaRPr lang="en-US"/>
          </a:p>
        </p:txBody>
      </p:sp>
      <p:sp>
        <p:nvSpPr>
          <p:cNvPr id="24" name="Text 20"/>
          <p:cNvSpPr txBox="1"/>
          <p:nvPr/>
        </p:nvSpPr>
        <p:spPr>
          <a:xfrm>
            <a:off x="5120640" y="2331720"/>
            <a:ext cx="1508760" cy="420624"/>
          </a:xfrm>
          <a:prstGeom prst="rect">
            <a:avLst/>
          </a:prstGeom>
          <a:noFill/>
          <a:ln/>
        </p:spPr>
        <p:txBody>
          <a:bodyPr wrap="square" lIns="0" tIns="0" rIns="0" bIns="0" rtlCol="0" anchor="ctr"/>
          <a:lstStyle/>
          <a:p>
            <a:pPr marL="0" indent="0">
              <a:buNone/>
            </a:pPr>
            <a:r>
              <a:rPr lang="en-US" sz="1000" b="1" dirty="0">
                <a:solidFill>
                  <a:srgbClr val="6F645D"/>
                </a:solidFill>
                <a:latin typeface="Arial" pitchFamily="34" charset="0"/>
                <a:ea typeface="Arial" pitchFamily="34" charset="-122"/>
                <a:cs typeface="Arial" pitchFamily="34" charset="-120"/>
              </a:rPr>
              <a:t>Priority Deadline</a:t>
            </a:r>
            <a:endParaRPr lang="en-US" sz="1000" dirty="0"/>
          </a:p>
        </p:txBody>
      </p:sp>
      <p:sp>
        <p:nvSpPr>
          <p:cNvPr id="25" name="Shape 21"/>
          <p:cNvSpPr/>
          <p:nvPr/>
        </p:nvSpPr>
        <p:spPr>
          <a:xfrm>
            <a:off x="6629400" y="2331720"/>
            <a:ext cx="2057400" cy="420624"/>
          </a:xfrm>
          <a:prstGeom prst="roundRect">
            <a:avLst>
              <a:gd name="adj" fmla="val 13043"/>
            </a:avLst>
          </a:prstGeom>
          <a:solidFill>
            <a:srgbClr val="7BB867"/>
          </a:solidFill>
          <a:ln w="12700">
            <a:solidFill>
              <a:srgbClr val="7BB867"/>
            </a:solidFill>
            <a:prstDash val="solid"/>
          </a:ln>
        </p:spPr>
        <p:txBody>
          <a:bodyPr/>
          <a:lstStyle/>
          <a:p>
            <a:endParaRPr lang="en-US"/>
          </a:p>
        </p:txBody>
      </p:sp>
      <p:sp>
        <p:nvSpPr>
          <p:cNvPr id="26" name="Text 22"/>
          <p:cNvSpPr txBox="1"/>
          <p:nvPr/>
        </p:nvSpPr>
        <p:spPr>
          <a:xfrm>
            <a:off x="6702552" y="2331720"/>
            <a:ext cx="1911096" cy="420624"/>
          </a:xfrm>
          <a:prstGeom prst="rect">
            <a:avLst/>
          </a:prstGeom>
          <a:noFill/>
          <a:ln/>
        </p:spPr>
        <p:txBody>
          <a:bodyPr wrap="square" lIns="0" tIns="0" rIns="0" bIns="0" rtlCol="0" anchor="ctr"/>
          <a:lstStyle/>
          <a:p>
            <a:pPr marL="0" indent="0" algn="ctr">
              <a:buNone/>
            </a:pPr>
            <a:r>
              <a:rPr lang="en-US" sz="1050" b="1" dirty="0">
                <a:solidFill>
                  <a:srgbClr val="433129"/>
                </a:solidFill>
                <a:latin typeface="Poppins" pitchFamily="34" charset="0"/>
                <a:ea typeface="Poppins" pitchFamily="34" charset="-122"/>
                <a:cs typeface="Poppins" pitchFamily="34" charset="-120"/>
              </a:rPr>
              <a:t>July 13</a:t>
            </a:r>
            <a:r>
              <a:rPr lang="en-US" sz="1050" b="1" baseline="30000" dirty="0">
                <a:solidFill>
                  <a:srgbClr val="433129"/>
                </a:solidFill>
                <a:latin typeface="Poppins" pitchFamily="34" charset="0"/>
                <a:ea typeface="Poppins" pitchFamily="34" charset="-122"/>
                <a:cs typeface="Poppins" pitchFamily="34" charset="-120"/>
              </a:rPr>
              <a:t>th</a:t>
            </a:r>
            <a:r>
              <a:rPr lang="en-US" sz="1050" b="1" dirty="0">
                <a:solidFill>
                  <a:srgbClr val="433129"/>
                </a:solidFill>
                <a:latin typeface="Poppins" pitchFamily="34" charset="0"/>
                <a:ea typeface="Poppins" pitchFamily="34" charset="-122"/>
                <a:cs typeface="Poppins" pitchFamily="34" charset="-120"/>
              </a:rPr>
              <a:t> 2026</a:t>
            </a:r>
            <a:endParaRPr lang="en-US" sz="1050" dirty="0"/>
          </a:p>
        </p:txBody>
      </p:sp>
      <p:sp>
        <p:nvSpPr>
          <p:cNvPr id="27" name="Shape 23"/>
          <p:cNvSpPr/>
          <p:nvPr/>
        </p:nvSpPr>
        <p:spPr>
          <a:xfrm>
            <a:off x="4800600" y="2441448"/>
            <a:ext cx="228600" cy="649224"/>
          </a:xfrm>
          <a:prstGeom prst="line">
            <a:avLst/>
          </a:prstGeom>
          <a:noFill/>
          <a:ln w="15875">
            <a:solidFill>
              <a:srgbClr val="B9D9AD"/>
            </a:solidFill>
            <a:prstDash val="solid"/>
          </a:ln>
        </p:spPr>
        <p:txBody>
          <a:bodyPr/>
          <a:lstStyle/>
          <a:p>
            <a:endParaRPr lang="en-US"/>
          </a:p>
        </p:txBody>
      </p:sp>
      <p:sp>
        <p:nvSpPr>
          <p:cNvPr id="28" name="Text 24"/>
          <p:cNvSpPr txBox="1"/>
          <p:nvPr/>
        </p:nvSpPr>
        <p:spPr>
          <a:xfrm>
            <a:off x="5120640" y="2880360"/>
            <a:ext cx="1508760" cy="420624"/>
          </a:xfrm>
          <a:prstGeom prst="rect">
            <a:avLst/>
          </a:prstGeom>
          <a:noFill/>
          <a:ln/>
        </p:spPr>
        <p:txBody>
          <a:bodyPr wrap="square" lIns="0" tIns="0" rIns="0" bIns="0" rtlCol="0" anchor="ctr"/>
          <a:lstStyle/>
          <a:p>
            <a:pPr marL="0" indent="0">
              <a:buNone/>
            </a:pPr>
            <a:r>
              <a:rPr lang="en-US" sz="1000" b="1" dirty="0">
                <a:solidFill>
                  <a:srgbClr val="6F645D"/>
                </a:solidFill>
                <a:latin typeface="Arial" pitchFamily="34" charset="0"/>
                <a:ea typeface="Arial" pitchFamily="34" charset="-122"/>
                <a:cs typeface="Arial" pitchFamily="34" charset="-120"/>
              </a:rPr>
              <a:t>Marketing audience</a:t>
            </a:r>
            <a:endParaRPr lang="en-US" sz="1000" dirty="0"/>
          </a:p>
        </p:txBody>
      </p:sp>
      <p:sp>
        <p:nvSpPr>
          <p:cNvPr id="29" name="Shape 25"/>
          <p:cNvSpPr/>
          <p:nvPr/>
        </p:nvSpPr>
        <p:spPr>
          <a:xfrm>
            <a:off x="6629400" y="2880360"/>
            <a:ext cx="2057400" cy="420624"/>
          </a:xfrm>
          <a:prstGeom prst="roundRect">
            <a:avLst>
              <a:gd name="adj" fmla="val 13043"/>
            </a:avLst>
          </a:prstGeom>
          <a:solidFill>
            <a:srgbClr val="7BB867"/>
          </a:solidFill>
          <a:ln w="12700">
            <a:solidFill>
              <a:srgbClr val="7BB867"/>
            </a:solidFill>
            <a:prstDash val="solid"/>
          </a:ln>
        </p:spPr>
        <p:txBody>
          <a:bodyPr/>
          <a:lstStyle/>
          <a:p>
            <a:endParaRPr lang="en-US"/>
          </a:p>
        </p:txBody>
      </p:sp>
      <p:sp>
        <p:nvSpPr>
          <p:cNvPr id="30" name="Text 26"/>
          <p:cNvSpPr txBox="1"/>
          <p:nvPr/>
        </p:nvSpPr>
        <p:spPr>
          <a:xfrm>
            <a:off x="6702552" y="2880360"/>
            <a:ext cx="1911096" cy="420624"/>
          </a:xfrm>
          <a:prstGeom prst="rect">
            <a:avLst/>
          </a:prstGeom>
          <a:noFill/>
          <a:ln/>
        </p:spPr>
        <p:txBody>
          <a:bodyPr wrap="square" lIns="0" tIns="0" rIns="0" bIns="0" rtlCol="0" anchor="ctr"/>
          <a:lstStyle/>
          <a:p>
            <a:pPr marL="0" indent="0" algn="ctr">
              <a:buNone/>
            </a:pPr>
            <a:r>
              <a:rPr lang="en-US" sz="1050" b="1" dirty="0">
                <a:solidFill>
                  <a:srgbClr val="433129"/>
                </a:solidFill>
                <a:latin typeface="Poppins" pitchFamily="34" charset="0"/>
                <a:ea typeface="Poppins" pitchFamily="34" charset="-122"/>
                <a:cs typeface="Poppins" pitchFamily="34" charset="-120"/>
              </a:rPr>
              <a:t>business-online</a:t>
            </a:r>
            <a:endParaRPr lang="en-US" sz="1050" dirty="0"/>
          </a:p>
        </p:txBody>
      </p:sp>
      <p:sp>
        <p:nvSpPr>
          <p:cNvPr id="31" name="Shape 27"/>
          <p:cNvSpPr/>
          <p:nvPr/>
        </p:nvSpPr>
        <p:spPr>
          <a:xfrm>
            <a:off x="4800600" y="2441448"/>
            <a:ext cx="228600" cy="1197864"/>
          </a:xfrm>
          <a:prstGeom prst="line">
            <a:avLst/>
          </a:prstGeom>
          <a:noFill/>
          <a:ln w="15875">
            <a:solidFill>
              <a:srgbClr val="B9D9AD"/>
            </a:solidFill>
            <a:prstDash val="solid"/>
          </a:ln>
        </p:spPr>
        <p:txBody>
          <a:bodyPr/>
          <a:lstStyle/>
          <a:p>
            <a:endParaRPr lang="en-US"/>
          </a:p>
        </p:txBody>
      </p:sp>
      <p:sp>
        <p:nvSpPr>
          <p:cNvPr id="32" name="Text 28"/>
          <p:cNvSpPr txBox="1"/>
          <p:nvPr/>
        </p:nvSpPr>
        <p:spPr>
          <a:xfrm>
            <a:off x="5120640" y="3429000"/>
            <a:ext cx="1508760" cy="420624"/>
          </a:xfrm>
          <a:prstGeom prst="rect">
            <a:avLst/>
          </a:prstGeom>
          <a:noFill/>
          <a:ln/>
        </p:spPr>
        <p:txBody>
          <a:bodyPr wrap="square" lIns="0" tIns="0" rIns="0" bIns="0" rtlCol="0" anchor="ctr"/>
          <a:lstStyle/>
          <a:p>
            <a:pPr marL="0" indent="0">
              <a:buNone/>
            </a:pPr>
            <a:r>
              <a:rPr lang="en-US" sz="1000" b="1" dirty="0">
                <a:solidFill>
                  <a:srgbClr val="6F645D"/>
                </a:solidFill>
                <a:latin typeface="Arial" pitchFamily="34" charset="0"/>
                <a:ea typeface="Arial" pitchFamily="34" charset="-122"/>
                <a:cs typeface="Arial" pitchFamily="34" charset="-120"/>
              </a:rPr>
              <a:t>Advisor Team</a:t>
            </a:r>
            <a:endParaRPr lang="en-US" sz="1000" dirty="0"/>
          </a:p>
        </p:txBody>
      </p:sp>
      <p:sp>
        <p:nvSpPr>
          <p:cNvPr id="33" name="Shape 29"/>
          <p:cNvSpPr/>
          <p:nvPr/>
        </p:nvSpPr>
        <p:spPr>
          <a:xfrm>
            <a:off x="6629400" y="3429000"/>
            <a:ext cx="2057400" cy="420624"/>
          </a:xfrm>
          <a:prstGeom prst="roundRect">
            <a:avLst>
              <a:gd name="adj" fmla="val 13043"/>
            </a:avLst>
          </a:prstGeom>
          <a:solidFill>
            <a:srgbClr val="7BB867"/>
          </a:solidFill>
          <a:ln w="12700">
            <a:solidFill>
              <a:srgbClr val="7BB867"/>
            </a:solidFill>
            <a:prstDash val="solid"/>
          </a:ln>
        </p:spPr>
        <p:txBody>
          <a:bodyPr/>
          <a:lstStyle/>
          <a:p>
            <a:endParaRPr lang="en-US"/>
          </a:p>
        </p:txBody>
      </p:sp>
      <p:sp>
        <p:nvSpPr>
          <p:cNvPr id="34" name="Text 30"/>
          <p:cNvSpPr txBox="1"/>
          <p:nvPr/>
        </p:nvSpPr>
        <p:spPr>
          <a:xfrm>
            <a:off x="6702552" y="3429000"/>
            <a:ext cx="1911096" cy="420624"/>
          </a:xfrm>
          <a:prstGeom prst="rect">
            <a:avLst/>
          </a:prstGeom>
          <a:noFill/>
          <a:ln/>
        </p:spPr>
        <p:txBody>
          <a:bodyPr wrap="square" lIns="0" tIns="0" rIns="0" bIns="0" rtlCol="0" anchor="ctr"/>
          <a:lstStyle/>
          <a:p>
            <a:pPr marL="0" indent="0" algn="ctr">
              <a:buNone/>
            </a:pPr>
            <a:r>
              <a:rPr lang="en-US" sz="1050" b="1" dirty="0">
                <a:solidFill>
                  <a:srgbClr val="433129"/>
                </a:solidFill>
                <a:latin typeface="Poppins" pitchFamily="34" charset="0"/>
                <a:ea typeface="Poppins" pitchFamily="34" charset="-122"/>
                <a:cs typeface="Poppins" pitchFamily="34" charset="-120"/>
              </a:rPr>
              <a:t>graduate_online_team</a:t>
            </a:r>
            <a:endParaRPr lang="en-US" sz="1050" dirty="0"/>
          </a:p>
        </p:txBody>
      </p:sp>
      <p:sp>
        <p:nvSpPr>
          <p:cNvPr id="35" name="Text 31"/>
          <p:cNvSpPr txBox="1"/>
          <p:nvPr/>
        </p:nvSpPr>
        <p:spPr>
          <a:xfrm>
            <a:off x="457200" y="4160520"/>
            <a:ext cx="8229600" cy="365760"/>
          </a:xfrm>
          <a:prstGeom prst="rect">
            <a:avLst/>
          </a:prstGeom>
          <a:noFill/>
          <a:ln/>
        </p:spPr>
        <p:txBody>
          <a:bodyPr wrap="square" lIns="0" tIns="0" rIns="0" bIns="0" rtlCol="0" anchor="t"/>
          <a:lstStyle/>
          <a:p>
            <a:pPr marL="0" indent="0" algn="ctr">
              <a:buNone/>
            </a:pPr>
            <a:r>
              <a:rPr lang="en-US" sz="1250" i="1" dirty="0">
                <a:solidFill>
                  <a:srgbClr val="486C3C"/>
                </a:solidFill>
                <a:latin typeface="Poppins" pitchFamily="34" charset="0"/>
                <a:ea typeface="Poppins" pitchFamily="34" charset="-122"/>
                <a:cs typeface="Poppins" pitchFamily="34" charset="-120"/>
              </a:rPr>
              <a:t>Export values describe the prompt. Translation codes translate the value into a usable value for various institutional needs</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TRANSLATION CODE ANATOMY</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How a translation code is built</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15</a:t>
            </a:r>
            <a:endParaRPr lang="en-US" sz="900" dirty="0"/>
          </a:p>
        </p:txBody>
      </p:sp>
      <p:sp>
        <p:nvSpPr>
          <p:cNvPr id="8" name="Shape 4"/>
          <p:cNvSpPr/>
          <p:nvPr/>
        </p:nvSpPr>
        <p:spPr>
          <a:xfrm>
            <a:off x="457200" y="1234440"/>
            <a:ext cx="4846320" cy="2788920"/>
          </a:xfrm>
          <a:prstGeom prst="roundRect">
            <a:avLst>
              <a:gd name="adj" fmla="val 2623"/>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40080" y="1371600"/>
            <a:ext cx="4480560" cy="237744"/>
          </a:xfrm>
          <a:prstGeom prst="rect">
            <a:avLst/>
          </a:prstGeom>
          <a:noFill/>
          <a:ln/>
        </p:spPr>
        <p:txBody>
          <a:bodyPr wrap="square" lIns="0" tIns="0" rIns="0" bIns="0" rtlCol="0" anchor="t"/>
          <a:lstStyle/>
          <a:p>
            <a:pPr marL="0" indent="0">
              <a:buNone/>
            </a:pPr>
            <a:r>
              <a:rPr lang="en-US" sz="1000" b="1" dirty="0">
                <a:solidFill>
                  <a:srgbClr val="6F645D"/>
                </a:solidFill>
                <a:latin typeface="Arial" pitchFamily="34" charset="0"/>
                <a:ea typeface="Arial" pitchFamily="34" charset="-122"/>
                <a:cs typeface="Arial" pitchFamily="34" charset="-120"/>
              </a:rPr>
              <a:t>KEY: </a:t>
            </a:r>
            <a:r>
              <a:rPr lang="en-US" sz="1000" b="1" dirty="0">
                <a:solidFill>
                  <a:srgbClr val="433129"/>
                </a:solidFill>
                <a:latin typeface="Courier New" pitchFamily="34" charset="0"/>
                <a:ea typeface="Courier New" pitchFamily="34" charset="-122"/>
                <a:cs typeface="Courier New" pitchFamily="34" charset="-120"/>
              </a:rPr>
              <a:t>program_routing</a:t>
            </a:r>
            <a:r>
              <a:rPr lang="en-US" sz="1000" b="1" dirty="0">
                <a:solidFill>
                  <a:srgbClr val="6F645D"/>
                </a:solidFill>
                <a:latin typeface="Arial" pitchFamily="34" charset="0"/>
                <a:ea typeface="Arial" pitchFamily="34" charset="-122"/>
                <a:cs typeface="Arial" pitchFamily="34" charset="-120"/>
              </a:rPr>
              <a:t>     TYPE: </a:t>
            </a:r>
            <a:r>
              <a:rPr lang="en-US" sz="1000" dirty="0">
                <a:solidFill>
                  <a:srgbClr val="6F645D"/>
                </a:solidFill>
                <a:latin typeface="Arial" pitchFamily="34" charset="0"/>
                <a:ea typeface="Arial" pitchFamily="34" charset="-122"/>
                <a:cs typeface="Arial" pitchFamily="34" charset="-120"/>
              </a:rPr>
              <a:t>String</a:t>
            </a:r>
            <a:endParaRPr lang="en-US" sz="1000" dirty="0"/>
          </a:p>
        </p:txBody>
      </p:sp>
      <p:graphicFrame>
        <p:nvGraphicFramePr>
          <p:cNvPr id="15" name="Table 0"/>
          <p:cNvGraphicFramePr>
            <a:graphicFrameLocks noGrp="1"/>
          </p:cNvGraphicFramePr>
          <p:nvPr>
            <p:extLst>
              <p:ext uri="{D42A27DB-BD31-4B8C-83A1-F6EECF244321}">
                <p14:modId xmlns:p14="http://schemas.microsoft.com/office/powerpoint/2010/main" val="3451029658"/>
              </p:ext>
            </p:extLst>
          </p:nvPr>
        </p:nvGraphicFramePr>
        <p:xfrm>
          <a:off x="640080" y="1737360"/>
          <a:ext cx="4480560" cy="1463040"/>
        </p:xfrm>
        <a:graphic>
          <a:graphicData uri="http://schemas.openxmlformats.org/drawingml/2006/table">
            <a:tbl>
              <a:tblPr/>
              <a:tblGrid>
                <a:gridCol w="141732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96012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tblGrid>
              <a:tr h="365760">
                <a:tc>
                  <a:txBody>
                    <a:bodyPr/>
                    <a:lstStyle/>
                    <a:p>
                      <a:pPr marL="0" indent="0" algn="ctr">
                        <a:buNone/>
                      </a:pPr>
                      <a:r>
                        <a:rPr lang="en-US" sz="900" b="1" dirty="0">
                          <a:solidFill>
                            <a:srgbClr val="FFFFFF"/>
                          </a:solidFill>
                          <a:latin typeface="Poppins" pitchFamily="34" charset="0"/>
                          <a:ea typeface="Poppins" pitchFamily="34" charset="-122"/>
                          <a:cs typeface="Poppins" pitchFamily="34" charset="-120"/>
                        </a:rPr>
                        <a:t>Value</a:t>
                      </a:r>
                      <a:endParaRPr lang="en-US" sz="90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33129"/>
                    </a:solidFill>
                  </a:tcPr>
                </a:tc>
                <a:tc>
                  <a:txBody>
                    <a:bodyPr/>
                    <a:lstStyle/>
                    <a:p>
                      <a:pPr marL="0" indent="0" algn="ctr">
                        <a:buNone/>
                      </a:pPr>
                      <a:r>
                        <a:rPr lang="en-US" sz="900" b="1" dirty="0">
                          <a:solidFill>
                            <a:srgbClr val="FFFFFF"/>
                          </a:solidFill>
                          <a:latin typeface="Poppins" pitchFamily="34" charset="0"/>
                          <a:ea typeface="Poppins" pitchFamily="34" charset="-122"/>
                          <a:cs typeface="Poppins" pitchFamily="34" charset="-120"/>
                        </a:rPr>
                        <a:t>Export 1</a:t>
                      </a:r>
                      <a:endParaRPr lang="en-US" sz="90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33129"/>
                    </a:solidFill>
                  </a:tcPr>
                </a:tc>
                <a:tc>
                  <a:txBody>
                    <a:bodyPr/>
                    <a:lstStyle/>
                    <a:p>
                      <a:pPr marL="0" indent="0" algn="ctr">
                        <a:buNone/>
                      </a:pPr>
                      <a:r>
                        <a:rPr lang="en-US" sz="900" b="1" dirty="0">
                          <a:solidFill>
                            <a:srgbClr val="FFFFFF"/>
                          </a:solidFill>
                          <a:latin typeface="Poppins" pitchFamily="34" charset="0"/>
                          <a:ea typeface="Poppins" pitchFamily="34" charset="-122"/>
                          <a:cs typeface="Poppins" pitchFamily="34" charset="-120"/>
                        </a:rPr>
                        <a:t>Export 2</a:t>
                      </a:r>
                      <a:endParaRPr lang="en-US" sz="90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33129"/>
                    </a:solidFill>
                  </a:tcPr>
                </a:tc>
                <a:tc>
                  <a:txBody>
                    <a:bodyPr/>
                    <a:lstStyle/>
                    <a:p>
                      <a:pPr marL="0" indent="0" algn="ctr">
                        <a:buNone/>
                      </a:pPr>
                      <a:r>
                        <a:rPr lang="en-US" sz="900" b="1" dirty="0">
                          <a:solidFill>
                            <a:srgbClr val="FFFFFF"/>
                          </a:solidFill>
                          <a:latin typeface="Poppins" pitchFamily="34" charset="0"/>
                          <a:ea typeface="Poppins" pitchFamily="34" charset="-122"/>
                          <a:cs typeface="Poppins" pitchFamily="34" charset="-120"/>
                        </a:rPr>
                        <a:t>Export 3</a:t>
                      </a:r>
                      <a:endParaRPr lang="en-US" sz="90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33129"/>
                    </a:solidFill>
                  </a:tcPr>
                </a:tc>
                <a:extLst>
                  <a:ext uri="{0D108BD9-81ED-4DB2-BD59-A6C34878D82A}">
                    <a16:rowId xmlns:a16="http://schemas.microsoft.com/office/drawing/2014/main" val="10000"/>
                  </a:ext>
                </a:extLst>
              </a:tr>
              <a:tr h="365760">
                <a:tc>
                  <a:txBody>
                    <a:bodyPr/>
                    <a:lstStyle/>
                    <a:p>
                      <a:pPr marL="0" indent="0" algn="ctr">
                        <a:buNone/>
                      </a:pPr>
                      <a:r>
                        <a:rPr lang="en-US" sz="900" b="1" dirty="0">
                          <a:solidFill>
                            <a:srgbClr val="2E231D"/>
                          </a:solidFill>
                        </a:rPr>
                        <a:t>MBA - Online</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E7F1E1"/>
                    </a:solidFill>
                  </a:tcPr>
                </a:tc>
                <a:tc>
                  <a:txBody>
                    <a:bodyPr/>
                    <a:lstStyle/>
                    <a:p>
                      <a:pPr marL="0" indent="0" algn="ctr">
                        <a:buNone/>
                      </a:pPr>
                      <a:r>
                        <a:rPr lang="en-US" sz="900" b="1" dirty="0">
                          <a:solidFill>
                            <a:srgbClr val="433129"/>
                          </a:solidFill>
                        </a:rPr>
                        <a:t>National Online</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00" b="1" dirty="0" err="1">
                          <a:solidFill>
                            <a:srgbClr val="433129"/>
                          </a:solidFill>
                        </a:rPr>
                        <a:t>mba_online</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00" b="1" dirty="0">
                          <a:solidFill>
                            <a:srgbClr val="433129"/>
                          </a:solidFill>
                        </a:rPr>
                        <a:t>July 13</a:t>
                      </a:r>
                      <a:r>
                        <a:rPr lang="en-US" sz="900" b="1" baseline="30000" dirty="0">
                          <a:solidFill>
                            <a:srgbClr val="433129"/>
                          </a:solidFill>
                        </a:rPr>
                        <a:t>th</a:t>
                      </a:r>
                      <a:r>
                        <a:rPr lang="en-US" sz="900" b="1" dirty="0">
                          <a:solidFill>
                            <a:srgbClr val="433129"/>
                          </a:solidFill>
                        </a:rPr>
                        <a:t> 2026</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extLst>
                  <a:ext uri="{0D108BD9-81ED-4DB2-BD59-A6C34878D82A}">
                    <a16:rowId xmlns:a16="http://schemas.microsoft.com/office/drawing/2014/main" val="10001"/>
                  </a:ext>
                </a:extLst>
              </a:tr>
              <a:tr h="365760">
                <a:tc>
                  <a:txBody>
                    <a:bodyPr/>
                    <a:lstStyle/>
                    <a:p>
                      <a:pPr marL="0" indent="0" algn="ctr">
                        <a:buNone/>
                      </a:pPr>
                      <a:r>
                        <a:rPr lang="en-US" sz="900" dirty="0">
                          <a:solidFill>
                            <a:srgbClr val="2E231D"/>
                          </a:solidFill>
                        </a:rPr>
                        <a:t>MBA - On Campus</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lgn="ctr">
                        <a:buNone/>
                      </a:pPr>
                      <a:r>
                        <a:rPr lang="en-US" sz="900" b="1" dirty="0">
                          <a:solidFill>
                            <a:srgbClr val="433129"/>
                          </a:solidFill>
                        </a:rPr>
                        <a:t>Regional</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00" b="1" dirty="0" err="1">
                          <a:solidFill>
                            <a:srgbClr val="433129"/>
                          </a:solidFill>
                        </a:rPr>
                        <a:t>mba_oncampus</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00" b="1" dirty="0">
                          <a:solidFill>
                            <a:srgbClr val="433129"/>
                          </a:solidFill>
                        </a:rPr>
                        <a:t>August 10</a:t>
                      </a:r>
                      <a:r>
                        <a:rPr lang="en-US" sz="900" b="1" baseline="30000" dirty="0">
                          <a:solidFill>
                            <a:srgbClr val="433129"/>
                          </a:solidFill>
                        </a:rPr>
                        <a:t>th</a:t>
                      </a:r>
                      <a:r>
                        <a:rPr lang="en-US" sz="900" b="1" dirty="0">
                          <a:solidFill>
                            <a:srgbClr val="433129"/>
                          </a:solidFill>
                        </a:rPr>
                        <a:t> 2026</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extLst>
                  <a:ext uri="{0D108BD9-81ED-4DB2-BD59-A6C34878D82A}">
                    <a16:rowId xmlns:a16="http://schemas.microsoft.com/office/drawing/2014/main" val="10002"/>
                  </a:ext>
                </a:extLst>
              </a:tr>
              <a:tr h="365760">
                <a:tc>
                  <a:txBody>
                    <a:bodyPr/>
                    <a:lstStyle/>
                    <a:p>
                      <a:pPr marL="0" indent="0" algn="ctr">
                        <a:buNone/>
                      </a:pPr>
                      <a:r>
                        <a:rPr lang="en-US" sz="900" dirty="0">
                          <a:solidFill>
                            <a:srgbClr val="2E231D"/>
                          </a:solidFill>
                        </a:rPr>
                        <a:t>MS Data Science - Hybrid</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lgn="ctr">
                        <a:buNone/>
                      </a:pPr>
                      <a:r>
                        <a:rPr lang="en-US" sz="900" b="1" dirty="0">
                          <a:solidFill>
                            <a:srgbClr val="433129"/>
                          </a:solidFill>
                        </a:rPr>
                        <a:t>National Hybrid</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00" b="1" dirty="0" err="1">
                          <a:solidFill>
                            <a:srgbClr val="433129"/>
                          </a:solidFill>
                        </a:rPr>
                        <a:t>msds_hybrid</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00" b="1" dirty="0">
                          <a:solidFill>
                            <a:srgbClr val="433129"/>
                          </a:solidFill>
                        </a:rPr>
                        <a:t>August 10</a:t>
                      </a:r>
                      <a:r>
                        <a:rPr lang="en-US" sz="900" b="1" baseline="30000" dirty="0">
                          <a:solidFill>
                            <a:srgbClr val="433129"/>
                          </a:solidFill>
                        </a:rPr>
                        <a:t>th</a:t>
                      </a:r>
                      <a:r>
                        <a:rPr lang="en-US" sz="900" b="1" dirty="0">
                          <a:solidFill>
                            <a:srgbClr val="433129"/>
                          </a:solidFill>
                        </a:rPr>
                        <a:t> 2026</a:t>
                      </a:r>
                      <a:endParaRPr lang="en-US" sz="90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extLst>
                  <a:ext uri="{0D108BD9-81ED-4DB2-BD59-A6C34878D82A}">
                    <a16:rowId xmlns:a16="http://schemas.microsoft.com/office/drawing/2014/main" val="10003"/>
                  </a:ext>
                </a:extLst>
              </a:tr>
            </a:tbl>
          </a:graphicData>
        </a:graphic>
      </p:graphicFrame>
      <p:sp>
        <p:nvSpPr>
          <p:cNvPr id="11" name="Text 6"/>
          <p:cNvSpPr txBox="1"/>
          <p:nvPr/>
        </p:nvSpPr>
        <p:spPr>
          <a:xfrm>
            <a:off x="640080" y="3337560"/>
            <a:ext cx="4480560" cy="237744"/>
          </a:xfrm>
          <a:prstGeom prst="rect">
            <a:avLst/>
          </a:prstGeom>
          <a:noFill/>
          <a:ln/>
        </p:spPr>
        <p:txBody>
          <a:bodyPr wrap="square" lIns="0" tIns="0" rIns="0" bIns="0" rtlCol="0" anchor="t"/>
          <a:lstStyle/>
          <a:p>
            <a:pPr marL="0" indent="0">
              <a:buNone/>
            </a:pPr>
            <a:r>
              <a:rPr lang="en-US" sz="1000" b="1" dirty="0">
                <a:solidFill>
                  <a:srgbClr val="6F645D"/>
                </a:solidFill>
                <a:latin typeface="Arial" pitchFamily="34" charset="0"/>
                <a:ea typeface="Arial" pitchFamily="34" charset="-122"/>
                <a:cs typeface="Arial" pitchFamily="34" charset="-120"/>
              </a:rPr>
              <a:t>Default Export Value: </a:t>
            </a:r>
            <a:r>
              <a:rPr lang="en-US" sz="1000" dirty="0">
                <a:solidFill>
                  <a:srgbClr val="6F645D"/>
                </a:solidFill>
                <a:latin typeface="Arial" pitchFamily="34" charset="0"/>
                <a:ea typeface="Arial" pitchFamily="34" charset="-122"/>
                <a:cs typeface="Arial" pitchFamily="34" charset="-120"/>
              </a:rPr>
              <a:t>unmapped</a:t>
            </a:r>
            <a:endParaRPr lang="en-US" sz="1000" dirty="0"/>
          </a:p>
        </p:txBody>
      </p:sp>
      <p:sp>
        <p:nvSpPr>
          <p:cNvPr id="12" name="Text 7"/>
          <p:cNvSpPr txBox="1"/>
          <p:nvPr/>
        </p:nvSpPr>
        <p:spPr>
          <a:xfrm>
            <a:off x="640080" y="3584448"/>
            <a:ext cx="4480560" cy="237744"/>
          </a:xfrm>
          <a:prstGeom prst="rect">
            <a:avLst/>
          </a:prstGeom>
          <a:noFill/>
          <a:ln/>
        </p:spPr>
        <p:txBody>
          <a:bodyPr wrap="square" lIns="0" tIns="0" rIns="0" bIns="0" rtlCol="0" anchor="t"/>
          <a:lstStyle/>
          <a:p>
            <a:pPr marL="0" indent="0">
              <a:buNone/>
            </a:pPr>
            <a:r>
              <a:rPr lang="en-US" sz="950" i="1" dirty="0">
                <a:solidFill>
                  <a:srgbClr val="6F645D"/>
                </a:solidFill>
                <a:latin typeface="Arial" pitchFamily="34" charset="0"/>
                <a:ea typeface="Arial" pitchFamily="34" charset="-122"/>
                <a:cs typeface="Arial" pitchFamily="34" charset="-120"/>
              </a:rPr>
              <a:t>A program with no code falls back to the default.</a:t>
            </a:r>
            <a:endParaRPr lang="en-US" sz="950" dirty="0"/>
          </a:p>
        </p:txBody>
      </p:sp>
      <p:sp>
        <p:nvSpPr>
          <p:cNvPr id="13" name="Text 8"/>
          <p:cNvSpPr txBox="1"/>
          <p:nvPr/>
        </p:nvSpPr>
        <p:spPr>
          <a:xfrm>
            <a:off x="5577840" y="1234440"/>
            <a:ext cx="3108960" cy="256032"/>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Translation Key</a:t>
            </a:r>
            <a:endParaRPr lang="en-US" sz="1150" dirty="0"/>
          </a:p>
        </p:txBody>
      </p:sp>
      <p:sp>
        <p:nvSpPr>
          <p:cNvPr id="14" name="Text 9"/>
          <p:cNvSpPr txBox="1"/>
          <p:nvPr/>
        </p:nvSpPr>
        <p:spPr>
          <a:xfrm>
            <a:off x="5577840" y="1490472"/>
            <a:ext cx="3108960" cy="384048"/>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Identifier of the Translation Code</a:t>
            </a:r>
            <a:endParaRPr lang="en-US" sz="1050" dirty="0"/>
          </a:p>
        </p:txBody>
      </p:sp>
      <p:sp>
        <p:nvSpPr>
          <p:cNvPr id="10" name="Text 10"/>
          <p:cNvSpPr txBox="1"/>
          <p:nvPr/>
        </p:nvSpPr>
        <p:spPr>
          <a:xfrm>
            <a:off x="5577840" y="1947672"/>
            <a:ext cx="3108960" cy="256032"/>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Type</a:t>
            </a:r>
            <a:endParaRPr lang="en-US" sz="1150" dirty="0"/>
          </a:p>
        </p:txBody>
      </p:sp>
      <p:sp>
        <p:nvSpPr>
          <p:cNvPr id="16" name="Text 11"/>
          <p:cNvSpPr txBox="1"/>
          <p:nvPr/>
        </p:nvSpPr>
        <p:spPr>
          <a:xfrm>
            <a:off x="5577840" y="2203704"/>
            <a:ext cx="3108960" cy="384048"/>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String here. Also Integer, Real Number, Date, DateTime.</a:t>
            </a:r>
            <a:endParaRPr lang="en-US" sz="1050" dirty="0"/>
          </a:p>
        </p:txBody>
      </p:sp>
      <p:sp>
        <p:nvSpPr>
          <p:cNvPr id="17" name="Text 12"/>
          <p:cNvSpPr txBox="1"/>
          <p:nvPr/>
        </p:nvSpPr>
        <p:spPr>
          <a:xfrm>
            <a:off x="5577840" y="2660904"/>
            <a:ext cx="3108960" cy="256032"/>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Value</a:t>
            </a:r>
            <a:endParaRPr lang="en-US" sz="1150" dirty="0"/>
          </a:p>
        </p:txBody>
      </p:sp>
      <p:sp>
        <p:nvSpPr>
          <p:cNvPr id="18" name="Text 13"/>
          <p:cNvSpPr txBox="1"/>
          <p:nvPr/>
        </p:nvSpPr>
        <p:spPr>
          <a:xfrm>
            <a:off x="5577840" y="2916936"/>
            <a:ext cx="3108960" cy="384048"/>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Strings match exactly, so spelling and spacing are important</a:t>
            </a:r>
            <a:endParaRPr lang="en-US" sz="1050" dirty="0"/>
          </a:p>
        </p:txBody>
      </p:sp>
      <p:sp>
        <p:nvSpPr>
          <p:cNvPr id="19" name="Text 14"/>
          <p:cNvSpPr txBox="1"/>
          <p:nvPr/>
        </p:nvSpPr>
        <p:spPr>
          <a:xfrm>
            <a:off x="5577840" y="3374136"/>
            <a:ext cx="3108960" cy="256032"/>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Export Values 1-5</a:t>
            </a:r>
            <a:endParaRPr lang="en-US" sz="1150" dirty="0"/>
          </a:p>
        </p:txBody>
      </p:sp>
      <p:sp>
        <p:nvSpPr>
          <p:cNvPr id="20" name="Text 15"/>
          <p:cNvSpPr txBox="1"/>
          <p:nvPr/>
        </p:nvSpPr>
        <p:spPr>
          <a:xfrm>
            <a:off x="5577840" y="3630168"/>
            <a:ext cx="3108960" cy="384048"/>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Up to five outputs per code.</a:t>
            </a:r>
            <a:endParaRPr lang="en-US" sz="1050" dirty="0"/>
          </a:p>
        </p:txBody>
      </p:sp>
      <p:sp>
        <p:nvSpPr>
          <p:cNvPr id="21" name="Shape 16"/>
          <p:cNvSpPr/>
          <p:nvPr/>
        </p:nvSpPr>
        <p:spPr>
          <a:xfrm>
            <a:off x="457200" y="4160520"/>
            <a:ext cx="8229600" cy="384048"/>
          </a:xfrm>
          <a:prstGeom prst="roundRect">
            <a:avLst>
              <a:gd name="adj" fmla="val 14286"/>
            </a:avLst>
          </a:prstGeom>
          <a:solidFill>
            <a:srgbClr val="FFF6DA"/>
          </a:solidFill>
          <a:ln w="12700">
            <a:solidFill>
              <a:srgbClr val="EBD58F"/>
            </a:solidFill>
            <a:prstDash val="solid"/>
          </a:ln>
        </p:spPr>
        <p:txBody>
          <a:bodyPr/>
          <a:lstStyle/>
          <a:p>
            <a:endParaRPr lang="en-US"/>
          </a:p>
        </p:txBody>
      </p:sp>
      <p:sp>
        <p:nvSpPr>
          <p:cNvPr id="22" name="Text 17"/>
          <p:cNvSpPr txBox="1"/>
          <p:nvPr/>
        </p:nvSpPr>
        <p:spPr>
          <a:xfrm>
            <a:off x="621792" y="4160520"/>
            <a:ext cx="7955280" cy="384048"/>
          </a:xfrm>
          <a:prstGeom prst="rect">
            <a:avLst/>
          </a:prstGeom>
          <a:noFill/>
          <a:ln/>
        </p:spPr>
        <p:txBody>
          <a:bodyPr wrap="square" lIns="0" tIns="0" rIns="0" bIns="0" rtlCol="0" anchor="ctr"/>
          <a:lstStyle/>
          <a:p>
            <a:pPr marL="0" indent="0">
              <a:buNone/>
            </a:pPr>
            <a:r>
              <a:rPr lang="en-US" sz="1100" b="1" dirty="0">
                <a:solidFill>
                  <a:srgbClr val="433129"/>
                </a:solidFill>
                <a:latin typeface="Poppins" pitchFamily="34" charset="0"/>
                <a:ea typeface="Poppins" pitchFamily="34" charset="-122"/>
                <a:cs typeface="Poppins" pitchFamily="34" charset="-120"/>
              </a:rPr>
              <a:t>Pro tip: </a:t>
            </a:r>
            <a:r>
              <a:rPr lang="en-US" sz="1100" dirty="0">
                <a:solidFill>
                  <a:srgbClr val="2E231D"/>
                </a:solidFill>
                <a:latin typeface="Arial" pitchFamily="34" charset="0"/>
                <a:ea typeface="Arial" pitchFamily="34" charset="-122"/>
                <a:cs typeface="Arial" pitchFamily="34" charset="-120"/>
              </a:rPr>
              <a:t>Always set a Default Export Value, so a new or missing value shows up as something you can spot.</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LIVE BUILD</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Build program_routing, then pull it out</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16</a:t>
            </a:r>
            <a:endParaRPr lang="en-US" sz="900" dirty="0"/>
          </a:p>
        </p:txBody>
      </p:sp>
      <p:sp>
        <p:nvSpPr>
          <p:cNvPr id="8" name="Shape 4"/>
          <p:cNvSpPr/>
          <p:nvPr/>
        </p:nvSpPr>
        <p:spPr>
          <a:xfrm>
            <a:off x="457200" y="1280160"/>
            <a:ext cx="1828800" cy="260604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Shape 5"/>
          <p:cNvSpPr/>
          <p:nvPr/>
        </p:nvSpPr>
        <p:spPr>
          <a:xfrm>
            <a:off x="640080" y="1463040"/>
            <a:ext cx="384048" cy="384048"/>
          </a:xfrm>
          <a:prstGeom prst="ellipse">
            <a:avLst/>
          </a:prstGeom>
          <a:solidFill>
            <a:srgbClr val="486C3C"/>
          </a:solidFill>
          <a:ln w="12700">
            <a:solidFill>
              <a:srgbClr val="486C3C"/>
            </a:solidFill>
            <a:prstDash val="solid"/>
          </a:ln>
        </p:spPr>
        <p:txBody>
          <a:bodyPr/>
          <a:lstStyle/>
          <a:p>
            <a:endParaRPr lang="en-US"/>
          </a:p>
        </p:txBody>
      </p:sp>
      <p:sp>
        <p:nvSpPr>
          <p:cNvPr id="10" name="Text 6"/>
          <p:cNvSpPr txBox="1"/>
          <p:nvPr/>
        </p:nvSpPr>
        <p:spPr>
          <a:xfrm>
            <a:off x="640080" y="1463040"/>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1</a:t>
            </a:r>
            <a:endParaRPr lang="en-US" sz="1200" dirty="0"/>
          </a:p>
        </p:txBody>
      </p:sp>
      <p:sp>
        <p:nvSpPr>
          <p:cNvPr id="11" name="Text 7"/>
          <p:cNvSpPr txBox="1"/>
          <p:nvPr/>
        </p:nvSpPr>
        <p:spPr>
          <a:xfrm>
            <a:off x="640080" y="1965960"/>
            <a:ext cx="1508760" cy="594360"/>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Create the key</a:t>
            </a:r>
            <a:endParaRPr lang="en-US" sz="1300" dirty="0"/>
          </a:p>
        </p:txBody>
      </p:sp>
      <p:sp>
        <p:nvSpPr>
          <p:cNvPr id="12" name="Text 8"/>
          <p:cNvSpPr txBox="1"/>
          <p:nvPr/>
        </p:nvSpPr>
        <p:spPr>
          <a:xfrm>
            <a:off x="640080" y="2606040"/>
            <a:ext cx="1508760" cy="1234440"/>
          </a:xfrm>
          <a:prstGeom prst="rect">
            <a:avLst/>
          </a:prstGeom>
          <a:noFill/>
          <a:ln/>
        </p:spPr>
        <p:txBody>
          <a:bodyPr wrap="square" lIns="0" tIns="0" rIns="0" bIns="0" rtlCol="0" anchor="t"/>
          <a:lstStyle/>
          <a:p>
            <a:pPr marL="0" indent="0">
              <a:lnSpc>
                <a:spcPct val="105000"/>
              </a:lnSpc>
              <a:buNone/>
            </a:pPr>
            <a:r>
              <a:rPr lang="en-US" sz="1050" dirty="0">
                <a:solidFill>
                  <a:srgbClr val="2E231D"/>
                </a:solidFill>
                <a:latin typeface="Arial" pitchFamily="34" charset="0"/>
                <a:ea typeface="Arial" pitchFamily="34" charset="-122"/>
                <a:cs typeface="Arial" pitchFamily="34" charset="-120"/>
              </a:rPr>
              <a:t>Add Translation Key program_routing, Type String, with a Default Export Value.</a:t>
            </a:r>
            <a:endParaRPr lang="en-US" sz="1050" dirty="0"/>
          </a:p>
        </p:txBody>
      </p:sp>
      <p:sp>
        <p:nvSpPr>
          <p:cNvPr id="13" name="Shape 9"/>
          <p:cNvSpPr/>
          <p:nvPr/>
        </p:nvSpPr>
        <p:spPr>
          <a:xfrm>
            <a:off x="2468880" y="1280160"/>
            <a:ext cx="1828800" cy="260604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4" name="Shape 10"/>
          <p:cNvSpPr/>
          <p:nvPr/>
        </p:nvSpPr>
        <p:spPr>
          <a:xfrm>
            <a:off x="2651760" y="1463040"/>
            <a:ext cx="384048" cy="384048"/>
          </a:xfrm>
          <a:prstGeom prst="ellipse">
            <a:avLst/>
          </a:prstGeom>
          <a:solidFill>
            <a:srgbClr val="486C3C"/>
          </a:solidFill>
          <a:ln w="12700">
            <a:solidFill>
              <a:srgbClr val="486C3C"/>
            </a:solidFill>
            <a:prstDash val="solid"/>
          </a:ln>
        </p:spPr>
        <p:txBody>
          <a:bodyPr/>
          <a:lstStyle/>
          <a:p>
            <a:endParaRPr lang="en-US"/>
          </a:p>
        </p:txBody>
      </p:sp>
      <p:sp>
        <p:nvSpPr>
          <p:cNvPr id="15" name="Text 11"/>
          <p:cNvSpPr txBox="1"/>
          <p:nvPr/>
        </p:nvSpPr>
        <p:spPr>
          <a:xfrm>
            <a:off x="2651760" y="1463040"/>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2</a:t>
            </a:r>
            <a:endParaRPr lang="en-US" sz="1200" dirty="0"/>
          </a:p>
        </p:txBody>
      </p:sp>
      <p:sp>
        <p:nvSpPr>
          <p:cNvPr id="16" name="Text 12"/>
          <p:cNvSpPr txBox="1"/>
          <p:nvPr/>
        </p:nvSpPr>
        <p:spPr>
          <a:xfrm>
            <a:off x="2651760" y="1965960"/>
            <a:ext cx="1508760" cy="594360"/>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Add a code per program</a:t>
            </a:r>
            <a:endParaRPr lang="en-US" sz="1300" dirty="0"/>
          </a:p>
        </p:txBody>
      </p:sp>
      <p:sp>
        <p:nvSpPr>
          <p:cNvPr id="17" name="Text 13"/>
          <p:cNvSpPr txBox="1"/>
          <p:nvPr/>
        </p:nvSpPr>
        <p:spPr>
          <a:xfrm>
            <a:off x="2651760" y="2606040"/>
            <a:ext cx="1508760" cy="1234440"/>
          </a:xfrm>
          <a:prstGeom prst="rect">
            <a:avLst/>
          </a:prstGeom>
          <a:noFill/>
          <a:ln/>
        </p:spPr>
        <p:txBody>
          <a:bodyPr wrap="square" lIns="0" tIns="0" rIns="0" bIns="0" rtlCol="0" anchor="t"/>
          <a:lstStyle/>
          <a:p>
            <a:pPr marL="0" indent="0">
              <a:lnSpc>
                <a:spcPct val="105000"/>
              </a:lnSpc>
              <a:buNone/>
            </a:pPr>
            <a:r>
              <a:rPr lang="en-US" sz="1050" dirty="0">
                <a:solidFill>
                  <a:srgbClr val="2E231D"/>
                </a:solidFill>
                <a:latin typeface="Arial" pitchFamily="34" charset="0"/>
                <a:ea typeface="Arial" pitchFamily="34" charset="-122"/>
                <a:cs typeface="Arial" pitchFamily="34" charset="-120"/>
              </a:rPr>
              <a:t>Value matches the program exactly. Fill in Export Values 1-5.</a:t>
            </a:r>
            <a:endParaRPr lang="en-US" sz="1050" dirty="0"/>
          </a:p>
        </p:txBody>
      </p:sp>
      <p:sp>
        <p:nvSpPr>
          <p:cNvPr id="18" name="Shape 14"/>
          <p:cNvSpPr/>
          <p:nvPr/>
        </p:nvSpPr>
        <p:spPr>
          <a:xfrm>
            <a:off x="4480560" y="1280160"/>
            <a:ext cx="1828800" cy="260604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9" name="Shape 15"/>
          <p:cNvSpPr/>
          <p:nvPr/>
        </p:nvSpPr>
        <p:spPr>
          <a:xfrm>
            <a:off x="4663440" y="1463040"/>
            <a:ext cx="384048" cy="384048"/>
          </a:xfrm>
          <a:prstGeom prst="ellipse">
            <a:avLst/>
          </a:prstGeom>
          <a:solidFill>
            <a:srgbClr val="486C3C"/>
          </a:solidFill>
          <a:ln w="12700">
            <a:solidFill>
              <a:srgbClr val="486C3C"/>
            </a:solidFill>
            <a:prstDash val="solid"/>
          </a:ln>
        </p:spPr>
        <p:txBody>
          <a:bodyPr/>
          <a:lstStyle/>
          <a:p>
            <a:endParaRPr lang="en-US"/>
          </a:p>
        </p:txBody>
      </p:sp>
      <p:sp>
        <p:nvSpPr>
          <p:cNvPr id="20" name="Text 16"/>
          <p:cNvSpPr txBox="1"/>
          <p:nvPr/>
        </p:nvSpPr>
        <p:spPr>
          <a:xfrm>
            <a:off x="4663440" y="1463040"/>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3</a:t>
            </a:r>
            <a:endParaRPr lang="en-US" sz="1200" dirty="0"/>
          </a:p>
        </p:txBody>
      </p:sp>
      <p:sp>
        <p:nvSpPr>
          <p:cNvPr id="21" name="Text 17"/>
          <p:cNvSpPr txBox="1"/>
          <p:nvPr/>
        </p:nvSpPr>
        <p:spPr>
          <a:xfrm>
            <a:off x="4663440" y="1965960"/>
            <a:ext cx="1508760" cy="594360"/>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Translate in the query</a:t>
            </a:r>
            <a:endParaRPr lang="en-US" sz="1300" dirty="0"/>
          </a:p>
        </p:txBody>
      </p:sp>
      <p:sp>
        <p:nvSpPr>
          <p:cNvPr id="22" name="Text 18"/>
          <p:cNvSpPr txBox="1"/>
          <p:nvPr/>
        </p:nvSpPr>
        <p:spPr>
          <a:xfrm>
            <a:off x="4663440" y="2606040"/>
            <a:ext cx="1508760" cy="1234440"/>
          </a:xfrm>
          <a:prstGeom prst="rect">
            <a:avLst/>
          </a:prstGeom>
          <a:noFill/>
          <a:ln/>
        </p:spPr>
        <p:txBody>
          <a:bodyPr wrap="square" lIns="0" tIns="0" rIns="0" bIns="0" rtlCol="0" anchor="t"/>
          <a:lstStyle/>
          <a:p>
            <a:pPr marL="0" indent="0">
              <a:lnSpc>
                <a:spcPct val="105000"/>
              </a:lnSpc>
              <a:buNone/>
            </a:pPr>
            <a:r>
              <a:rPr lang="en-US" sz="1050" dirty="0">
                <a:solidFill>
                  <a:srgbClr val="2E231D"/>
                </a:solidFill>
                <a:latin typeface="Arial" pitchFamily="34" charset="0"/>
                <a:ea typeface="Arial" pitchFamily="34" charset="-122"/>
                <a:cs typeface="Arial" pitchFamily="34" charset="-120"/>
              </a:rPr>
              <a:t>On the program export, set Export Value to the Translation Value you need, pick the key, then Preview.</a:t>
            </a:r>
            <a:endParaRPr lang="en-US" sz="1050" dirty="0"/>
          </a:p>
        </p:txBody>
      </p:sp>
      <p:sp>
        <p:nvSpPr>
          <p:cNvPr id="23" name="Shape 19"/>
          <p:cNvSpPr/>
          <p:nvPr/>
        </p:nvSpPr>
        <p:spPr>
          <a:xfrm>
            <a:off x="6583680" y="1280160"/>
            <a:ext cx="2103120" cy="2606040"/>
          </a:xfrm>
          <a:prstGeom prst="roundRect">
            <a:avLst>
              <a:gd name="adj" fmla="val 3478"/>
            </a:avLst>
          </a:prstGeom>
          <a:solidFill>
            <a:srgbClr val="486C3C"/>
          </a:solidFill>
          <a:ln w="12700">
            <a:solidFill>
              <a:srgbClr val="486C3C"/>
            </a:solidFill>
            <a:prstDash val="solid"/>
          </a:ln>
        </p:spPr>
        <p:txBody>
          <a:bodyPr/>
          <a:lstStyle/>
          <a:p>
            <a:endParaRPr lang="en-US"/>
          </a:p>
        </p:txBody>
      </p:sp>
      <p:sp>
        <p:nvSpPr>
          <p:cNvPr id="24" name="Text 20"/>
          <p:cNvSpPr txBox="1"/>
          <p:nvPr/>
        </p:nvSpPr>
        <p:spPr>
          <a:xfrm>
            <a:off x="6766560" y="1463040"/>
            <a:ext cx="1737360" cy="228600"/>
          </a:xfrm>
          <a:prstGeom prst="rect">
            <a:avLst/>
          </a:prstGeom>
          <a:noFill/>
          <a:ln/>
        </p:spPr>
        <p:txBody>
          <a:bodyPr wrap="square" lIns="0" tIns="0" rIns="0" bIns="0" rtlCol="0" anchor="t"/>
          <a:lstStyle/>
          <a:p>
            <a:pPr marL="0" indent="0">
              <a:buNone/>
            </a:pPr>
            <a:r>
              <a:rPr lang="en-US" sz="1100" b="1" kern="0" spc="200" dirty="0">
                <a:solidFill>
                  <a:srgbClr val="D9E8D2"/>
                </a:solidFill>
                <a:latin typeface="Poppins" pitchFamily="34" charset="0"/>
                <a:ea typeface="Poppins" pitchFamily="34" charset="-122"/>
                <a:cs typeface="Poppins" pitchFamily="34" charset="-120"/>
              </a:rPr>
              <a:t>TRY IT</a:t>
            </a:r>
            <a:endParaRPr lang="en-US" sz="1100" dirty="0"/>
          </a:p>
        </p:txBody>
      </p:sp>
      <p:sp>
        <p:nvSpPr>
          <p:cNvPr id="25" name="Text 21"/>
          <p:cNvSpPr txBox="1"/>
          <p:nvPr/>
        </p:nvSpPr>
        <p:spPr>
          <a:xfrm>
            <a:off x="6766560" y="1783080"/>
            <a:ext cx="1737360" cy="1965960"/>
          </a:xfrm>
          <a:prstGeom prst="rect">
            <a:avLst/>
          </a:prstGeom>
          <a:noFill/>
          <a:ln/>
        </p:spPr>
        <p:txBody>
          <a:bodyPr wrap="square" lIns="0" tIns="0" rIns="0" bIns="0" rtlCol="0" anchor="t"/>
          <a:lstStyle/>
          <a:p>
            <a:pPr marL="0" indent="0">
              <a:lnSpc>
                <a:spcPct val="110000"/>
              </a:lnSpc>
              <a:buNone/>
            </a:pPr>
            <a:r>
              <a:rPr lang="en-US" sz="1250" dirty="0">
                <a:solidFill>
                  <a:srgbClr val="FFFFFF"/>
                </a:solidFill>
                <a:latin typeface="Poppins" pitchFamily="34" charset="0"/>
                <a:ea typeface="Poppins" pitchFamily="34" charset="-122"/>
                <a:cs typeface="Poppins" pitchFamily="34" charset="-120"/>
              </a:rPr>
              <a:t>Setting multiple field values per record all related to a single prompt selection</a:t>
            </a:r>
            <a:endParaRPr lang="en-US" sz="1250" dirty="0"/>
          </a:p>
          <a:p>
            <a:pPr marL="0" indent="0">
              <a:lnSpc>
                <a:spcPct val="110000"/>
              </a:lnSpc>
              <a:buNone/>
            </a:pPr>
            <a:endParaRPr lang="en-US" sz="1250" dirty="0"/>
          </a:p>
          <a:p>
            <a:pPr marL="0" indent="0">
              <a:lnSpc>
                <a:spcPct val="110000"/>
              </a:lnSpc>
              <a:buNone/>
            </a:pPr>
            <a:r>
              <a:rPr lang="en-US" sz="1250" dirty="0">
                <a:solidFill>
                  <a:srgbClr val="FFFFFF"/>
                </a:solidFill>
                <a:latin typeface="Poppins" pitchFamily="34" charset="0"/>
                <a:ea typeface="Poppins" pitchFamily="34" charset="-122"/>
                <a:cs typeface="Poppins" pitchFamily="34" charset="-120"/>
              </a:rPr>
              <a:t>That's probably a translation code waiting to happen.</a:t>
            </a:r>
            <a:endParaRPr lang="en-US" sz="1250" dirty="0"/>
          </a:p>
        </p:txBody>
      </p:sp>
      <p:sp>
        <p:nvSpPr>
          <p:cNvPr id="26" name="Shape 22"/>
          <p:cNvSpPr/>
          <p:nvPr/>
        </p:nvSpPr>
        <p:spPr>
          <a:xfrm>
            <a:off x="457200" y="4069080"/>
            <a:ext cx="2596896" cy="457200"/>
          </a:xfrm>
          <a:prstGeom prst="roundRect">
            <a:avLst>
              <a:gd name="adj" fmla="val 12000"/>
            </a:avLst>
          </a:prstGeom>
          <a:solidFill>
            <a:srgbClr val="486C3C"/>
          </a:solidFill>
          <a:ln w="12700">
            <a:solidFill>
              <a:srgbClr val="486C3C"/>
            </a:solidFill>
            <a:prstDash val="solid"/>
          </a:ln>
        </p:spPr>
        <p:txBody>
          <a:bodyPr/>
          <a:lstStyle/>
          <a:p>
            <a:endParaRPr lang="en-US"/>
          </a:p>
        </p:txBody>
      </p:sp>
      <p:sp>
        <p:nvSpPr>
          <p:cNvPr id="27" name="Text 23"/>
          <p:cNvSpPr txBox="1"/>
          <p:nvPr/>
        </p:nvSpPr>
        <p:spPr>
          <a:xfrm>
            <a:off x="585216" y="4069080"/>
            <a:ext cx="2377440" cy="457200"/>
          </a:xfrm>
          <a:prstGeom prst="rect">
            <a:avLst/>
          </a:prstGeom>
          <a:noFill/>
          <a:ln/>
        </p:spPr>
        <p:txBody>
          <a:bodyPr wrap="square" lIns="0" tIns="0" rIns="0" bIns="0" rtlCol="0" anchor="ctr"/>
          <a:lstStyle/>
          <a:p>
            <a:pPr marL="0" indent="0">
              <a:buNone/>
            </a:pPr>
            <a:r>
              <a:rPr lang="en-US" sz="850" b="1" kern="0" spc="100" dirty="0">
                <a:solidFill>
                  <a:srgbClr val="FFFFFF"/>
                </a:solidFill>
                <a:latin typeface="Poppins" pitchFamily="34" charset="0"/>
                <a:ea typeface="Poppins" pitchFamily="34" charset="-122"/>
                <a:cs typeface="Poppins" pitchFamily="34" charset="-120"/>
              </a:rPr>
              <a:t>START   </a:t>
            </a:r>
            <a:r>
              <a:rPr lang="en-US" sz="1000" b="1" dirty="0">
                <a:solidFill>
                  <a:srgbClr val="FFFFFF"/>
                </a:solidFill>
                <a:latin typeface="Poppins" pitchFamily="34" charset="0"/>
                <a:ea typeface="Poppins" pitchFamily="34" charset="-122"/>
                <a:cs typeface="Poppins" pitchFamily="34" charset="-120"/>
              </a:rPr>
              <a:t>Program = MBA - Online</a:t>
            </a:r>
            <a:endParaRPr lang="en-US" sz="850" dirty="0"/>
          </a:p>
        </p:txBody>
      </p:sp>
      <p:sp>
        <p:nvSpPr>
          <p:cNvPr id="28" name="Shape 24"/>
          <p:cNvSpPr/>
          <p:nvPr/>
        </p:nvSpPr>
        <p:spPr>
          <a:xfrm>
            <a:off x="3072384" y="4297680"/>
            <a:ext cx="182880" cy="914"/>
          </a:xfrm>
          <a:prstGeom prst="line">
            <a:avLst/>
          </a:prstGeom>
          <a:noFill/>
          <a:ln w="15875">
            <a:solidFill>
              <a:srgbClr val="486C3C"/>
            </a:solidFill>
            <a:prstDash val="solid"/>
            <a:tailEnd type="triangle"/>
          </a:ln>
        </p:spPr>
        <p:txBody>
          <a:bodyPr/>
          <a:lstStyle/>
          <a:p>
            <a:endParaRPr lang="en-US"/>
          </a:p>
        </p:txBody>
      </p:sp>
      <p:sp>
        <p:nvSpPr>
          <p:cNvPr id="29" name="Shape 25"/>
          <p:cNvSpPr/>
          <p:nvPr/>
        </p:nvSpPr>
        <p:spPr>
          <a:xfrm>
            <a:off x="3273552" y="4069080"/>
            <a:ext cx="2596896"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30" name="Text 26"/>
          <p:cNvSpPr txBox="1"/>
          <p:nvPr/>
        </p:nvSpPr>
        <p:spPr>
          <a:xfrm>
            <a:off x="3401568" y="4069080"/>
            <a:ext cx="2377440" cy="457200"/>
          </a:xfrm>
          <a:prstGeom prst="rect">
            <a:avLst/>
          </a:prstGeom>
          <a:noFill/>
          <a:ln/>
        </p:spPr>
        <p:txBody>
          <a:bodyPr wrap="square" lIns="0" tIns="0" rIns="0" bIns="0" rtlCol="0" anchor="ctr"/>
          <a:lstStyle/>
          <a:p>
            <a:pPr marL="0" indent="0">
              <a:buNone/>
            </a:pPr>
            <a:r>
              <a:rPr lang="en-US" sz="850" b="1" kern="0" spc="100" dirty="0">
                <a:solidFill>
                  <a:srgbClr val="433129"/>
                </a:solidFill>
                <a:latin typeface="Poppins" pitchFamily="34" charset="0"/>
                <a:ea typeface="Poppins" pitchFamily="34" charset="-122"/>
                <a:cs typeface="Poppins" pitchFamily="34" charset="-120"/>
              </a:rPr>
              <a:t>CHANGE   </a:t>
            </a:r>
            <a:r>
              <a:rPr lang="en-US" sz="1000" b="1" dirty="0">
                <a:solidFill>
                  <a:srgbClr val="433129"/>
                </a:solidFill>
                <a:latin typeface="Poppins" pitchFamily="34" charset="0"/>
                <a:ea typeface="Poppins" pitchFamily="34" charset="-122"/>
                <a:cs typeface="Poppins" pitchFamily="34" charset="-120"/>
              </a:rPr>
              <a:t>Translation Value 3</a:t>
            </a:r>
            <a:endParaRPr lang="en-US" sz="850" dirty="0"/>
          </a:p>
        </p:txBody>
      </p:sp>
      <p:sp>
        <p:nvSpPr>
          <p:cNvPr id="31" name="Shape 27"/>
          <p:cNvSpPr/>
          <p:nvPr/>
        </p:nvSpPr>
        <p:spPr>
          <a:xfrm>
            <a:off x="5888736" y="4297680"/>
            <a:ext cx="182880" cy="914"/>
          </a:xfrm>
          <a:prstGeom prst="line">
            <a:avLst/>
          </a:prstGeom>
          <a:noFill/>
          <a:ln w="15875">
            <a:solidFill>
              <a:srgbClr val="486C3C"/>
            </a:solidFill>
            <a:prstDash val="solid"/>
            <a:tailEnd type="triangle"/>
          </a:ln>
        </p:spPr>
        <p:txBody>
          <a:bodyPr/>
          <a:lstStyle/>
          <a:p>
            <a:endParaRPr lang="en-US"/>
          </a:p>
        </p:txBody>
      </p:sp>
      <p:sp>
        <p:nvSpPr>
          <p:cNvPr id="32" name="Shape 28"/>
          <p:cNvSpPr/>
          <p:nvPr/>
        </p:nvSpPr>
        <p:spPr>
          <a:xfrm>
            <a:off x="6089904" y="4069080"/>
            <a:ext cx="2596896"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33" name="Text 29"/>
          <p:cNvSpPr txBox="1"/>
          <p:nvPr/>
        </p:nvSpPr>
        <p:spPr>
          <a:xfrm>
            <a:off x="6217920" y="4069080"/>
            <a:ext cx="2377440" cy="457200"/>
          </a:xfrm>
          <a:prstGeom prst="rect">
            <a:avLst/>
          </a:prstGeom>
          <a:noFill/>
          <a:ln/>
        </p:spPr>
        <p:txBody>
          <a:bodyPr wrap="square" lIns="0" tIns="0" rIns="0" bIns="0" rtlCol="0" anchor="ctr"/>
          <a:lstStyle/>
          <a:p>
            <a:pPr marL="0" indent="0">
              <a:buNone/>
            </a:pPr>
            <a:r>
              <a:rPr lang="en-US" sz="850" b="1" kern="0" spc="100" dirty="0">
                <a:solidFill>
                  <a:srgbClr val="35522C"/>
                </a:solidFill>
                <a:latin typeface="Poppins" pitchFamily="34" charset="0"/>
                <a:ea typeface="Poppins" pitchFamily="34" charset="-122"/>
                <a:cs typeface="Poppins" pitchFamily="34" charset="-120"/>
              </a:rPr>
              <a:t>EXPECT   </a:t>
            </a:r>
            <a:r>
              <a:rPr lang="en-US" sz="1000" b="1" dirty="0">
                <a:solidFill>
                  <a:srgbClr val="35522C"/>
                </a:solidFill>
                <a:latin typeface="Poppins" pitchFamily="34" charset="0"/>
                <a:ea typeface="Poppins" pitchFamily="34" charset="-122"/>
                <a:cs typeface="Poppins" pitchFamily="34" charset="-120"/>
              </a:rPr>
              <a:t>July 13</a:t>
            </a:r>
            <a:r>
              <a:rPr lang="en-US" sz="1000" b="1" baseline="30000" dirty="0">
                <a:solidFill>
                  <a:srgbClr val="35522C"/>
                </a:solidFill>
                <a:latin typeface="Poppins" pitchFamily="34" charset="0"/>
                <a:ea typeface="Poppins" pitchFamily="34" charset="-122"/>
                <a:cs typeface="Poppins" pitchFamily="34" charset="-120"/>
              </a:rPr>
              <a:t>th</a:t>
            </a:r>
            <a:r>
              <a:rPr lang="en-US" sz="1000" b="1" dirty="0">
                <a:solidFill>
                  <a:srgbClr val="35522C"/>
                </a:solidFill>
                <a:latin typeface="Poppins" pitchFamily="34" charset="0"/>
                <a:ea typeface="Poppins" pitchFamily="34" charset="-122"/>
                <a:cs typeface="Poppins" pitchFamily="34" charset="-120"/>
              </a:rPr>
              <a:t> 2026</a:t>
            </a:r>
            <a:endParaRPr lang="en-US" sz="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2">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THE BUILD</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Translation code: program_routing</a:t>
            </a:r>
            <a:endParaRPr lang="en-US" sz="2400" dirty="0"/>
          </a:p>
        </p:txBody>
      </p:sp>
      <p:pic>
        <p:nvPicPr>
          <p:cNvPr id="5" name="Image 1" descr="/home/claude/logo/wordmark.png"/>
          <p:cNvPicPr>
            <a:picLocks noChangeAspect="1"/>
          </p:cNvPicPr>
          <p:nvPr/>
        </p:nvPicPr>
        <p:blipFill>
          <a:blip r:embed="rId3"/>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cs typeface="Poppins" pitchFamily="34" charset="-120"/>
              </a:rPr>
              <a:t>17</a:t>
            </a:r>
            <a:endParaRPr lang="en-US" sz="900" dirty="0"/>
          </a:p>
        </p:txBody>
      </p:sp>
      <p:sp>
        <p:nvSpPr>
          <p:cNvPr id="8" name="Shape 4"/>
          <p:cNvSpPr/>
          <p:nvPr/>
        </p:nvSpPr>
        <p:spPr>
          <a:xfrm>
            <a:off x="457200" y="1188720"/>
            <a:ext cx="5440680" cy="274320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Shape 5"/>
          <p:cNvSpPr/>
          <p:nvPr/>
        </p:nvSpPr>
        <p:spPr>
          <a:xfrm>
            <a:off x="621792" y="1307592"/>
            <a:ext cx="310896" cy="310896"/>
          </a:xfrm>
          <a:prstGeom prst="ellipse">
            <a:avLst/>
          </a:prstGeom>
          <a:solidFill>
            <a:srgbClr val="486C3C"/>
          </a:solidFill>
          <a:ln w="12700">
            <a:solidFill>
              <a:srgbClr val="486C3C"/>
            </a:solidFill>
            <a:prstDash val="solid"/>
          </a:ln>
        </p:spPr>
        <p:txBody>
          <a:bodyPr/>
          <a:lstStyle/>
          <a:p>
            <a:endParaRPr lang="en-US"/>
          </a:p>
        </p:txBody>
      </p:sp>
      <p:sp>
        <p:nvSpPr>
          <p:cNvPr id="10" name="Text 6"/>
          <p:cNvSpPr txBox="1"/>
          <p:nvPr/>
        </p:nvSpPr>
        <p:spPr>
          <a:xfrm>
            <a:off x="621792" y="1307592"/>
            <a:ext cx="310896"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1</a:t>
            </a:r>
            <a:endParaRPr lang="en-US" sz="1200" dirty="0"/>
          </a:p>
        </p:txBody>
      </p:sp>
      <p:sp>
        <p:nvSpPr>
          <p:cNvPr id="12" name="Text 8"/>
          <p:cNvSpPr txBox="1"/>
          <p:nvPr/>
        </p:nvSpPr>
        <p:spPr>
          <a:xfrm>
            <a:off x="1042416" y="1289304"/>
            <a:ext cx="3566160" cy="201168"/>
          </a:xfrm>
          <a:prstGeom prst="rect">
            <a:avLst/>
          </a:prstGeom>
          <a:noFill/>
          <a:ln/>
        </p:spPr>
        <p:txBody>
          <a:bodyPr wrap="square" lIns="0" tIns="0" rIns="0" bIns="0" rtlCol="0" anchor="t"/>
          <a:lstStyle/>
          <a:p>
            <a:pPr marL="0" indent="0">
              <a:lnSpc>
                <a:spcPct val="105000"/>
              </a:lnSpc>
              <a:buNone/>
            </a:pPr>
            <a:r>
              <a:rPr lang="en-US" sz="1200" b="1" i="0" dirty="0">
                <a:solidFill>
                  <a:srgbClr val="433129"/>
                </a:solidFill>
                <a:latin typeface="Poppins" pitchFamily="34" charset="0"/>
                <a:ea typeface="Arial" pitchFamily="34" charset="-122"/>
                <a:cs typeface="Arial" pitchFamily="34" charset="-120"/>
              </a:rPr>
              <a:t>Build the code row</a:t>
            </a:r>
            <a:endParaRPr lang="en-US" sz="1050" dirty="0"/>
          </a:p>
        </p:txBody>
      </p:sp>
      <p:sp>
        <p:nvSpPr>
          <p:cNvPr id="11" name="Text 8"/>
          <p:cNvSpPr txBox="1"/>
          <p:nvPr/>
        </p:nvSpPr>
        <p:spPr>
          <a:xfrm>
            <a:off x="1042416" y="1490472"/>
            <a:ext cx="3566160" cy="182880"/>
          </a:xfrm>
          <a:prstGeom prst="rect">
            <a:avLst/>
          </a:prstGeom>
          <a:noFill/>
          <a:ln/>
        </p:spPr>
        <p:txBody>
          <a:bodyPr wrap="square" lIns="0" tIns="0" rIns="0" bIns="0" rtlCol="0" anchor="t"/>
          <a:lstStyle/>
          <a:p>
            <a:pPr marL="0" indent="0">
              <a:lnSpc>
                <a:spcPct val="105000"/>
              </a:lnSpc>
              <a:buNone/>
            </a:pPr>
            <a:r>
              <a:rPr lang="en-US" sz="850" b="0" i="0" dirty="0">
                <a:solidFill>
                  <a:srgbClr val="6F645D"/>
                </a:solidFill>
                <a:latin typeface="Arial" pitchFamily="34" charset="0"/>
                <a:ea typeface="Arial" pitchFamily="34" charset="-122"/>
                <a:cs typeface="Arial" pitchFamily="34" charset="-120"/>
              </a:rPr>
              <a:t>Key program_routing, Type String, Value matches the prompt</a:t>
            </a:r>
            <a:endParaRPr lang="en-US" sz="1050" dirty="0"/>
          </a:p>
        </p:txBody>
      </p:sp>
      <p:pic>
        <p:nvPicPr>
          <p:cNvPr id="13" name="Picture 12" descr="trans_c.png"/>
          <p:cNvPicPr>
            <a:picLocks noChangeAspect="1"/>
          </p:cNvPicPr>
          <p:nvPr/>
        </p:nvPicPr>
        <p:blipFill>
          <a:blip r:embed="rId4"/>
          <a:stretch>
            <a:fillRect/>
          </a:stretch>
        </p:blipFill>
        <p:spPr>
          <a:xfrm>
            <a:off x="621792" y="1783080"/>
            <a:ext cx="5120640" cy="2145792"/>
          </a:xfrm>
          <a:prstGeom prst="rect">
            <a:avLst/>
          </a:prstGeom>
          <a:ln w="9525">
            <a:solidFill>
              <a:srgbClr val="E4DDD7"/>
            </a:solidFill>
          </a:ln>
        </p:spPr>
      </p:pic>
      <p:sp>
        <p:nvSpPr>
          <p:cNvPr id="14" name="Rounded Rectangle 13"/>
          <p:cNvSpPr/>
          <p:nvPr/>
        </p:nvSpPr>
        <p:spPr>
          <a:xfrm>
            <a:off x="2036064" y="2504846"/>
            <a:ext cx="3706367" cy="170687"/>
          </a:xfrm>
          <a:prstGeom prst="roundRect">
            <a:avLst>
              <a:gd name="adj" fmla="val 8000"/>
            </a:avLst>
          </a:prstGeom>
          <a:noFill/>
          <a:ln w="28575">
            <a:solidFill>
              <a:srgbClr val="7BB8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2036064" y="2987649"/>
            <a:ext cx="3706367" cy="170687"/>
          </a:xfrm>
          <a:prstGeom prst="roundRect">
            <a:avLst>
              <a:gd name="adj" fmla="val 8000"/>
            </a:avLst>
          </a:prstGeom>
          <a:noFill/>
          <a:ln w="28575">
            <a:solidFill>
              <a:srgbClr val="7BB8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 8"/>
          <p:cNvSpPr txBox="1"/>
          <p:nvPr/>
        </p:nvSpPr>
        <p:spPr>
          <a:xfrm>
            <a:off x="6126480" y="1325880"/>
            <a:ext cx="2560320" cy="182880"/>
          </a:xfrm>
          <a:prstGeom prst="rect">
            <a:avLst/>
          </a:prstGeom>
          <a:noFill/>
          <a:ln/>
        </p:spPr>
        <p:txBody>
          <a:bodyPr wrap="square" lIns="0" tIns="0" rIns="0" bIns="0" rtlCol="0" anchor="t"/>
          <a:lstStyle/>
          <a:p>
            <a:pPr marL="0" indent="0">
              <a:lnSpc>
                <a:spcPct val="105000"/>
              </a:lnSpc>
              <a:buNone/>
            </a:pPr>
            <a:r>
              <a:rPr lang="en-US" sz="900" b="1" i="0" spc="150" dirty="0">
                <a:solidFill>
                  <a:srgbClr val="7BB867"/>
                </a:solidFill>
                <a:latin typeface="Poppins" pitchFamily="34" charset="0"/>
                <a:ea typeface="Arial" pitchFamily="34" charset="-122"/>
                <a:cs typeface="Arial" pitchFamily="34" charset="-120"/>
              </a:rPr>
              <a:t>ONE ROW, FIVE MEANINGS</a:t>
            </a:r>
            <a:endParaRPr lang="en-US" sz="1050" dirty="0"/>
          </a:p>
        </p:txBody>
      </p:sp>
      <p:sp>
        <p:nvSpPr>
          <p:cNvPr id="28" name="Shape 24"/>
          <p:cNvSpPr/>
          <p:nvPr/>
        </p:nvSpPr>
        <p:spPr>
          <a:xfrm>
            <a:off x="5788152" y="2592628"/>
            <a:ext cx="274320" cy="0"/>
          </a:xfrm>
          <a:prstGeom prst="line">
            <a:avLst/>
          </a:prstGeom>
          <a:noFill/>
          <a:ln w="15875">
            <a:solidFill>
              <a:srgbClr val="486C3C"/>
            </a:solidFill>
            <a:prstDash val="solid"/>
            <a:tailEnd type="triangle"/>
          </a:ln>
        </p:spPr>
        <p:txBody>
          <a:bodyPr/>
          <a:lstStyle/>
          <a:p>
            <a:endParaRPr lang="en-US"/>
          </a:p>
        </p:txBody>
      </p:sp>
      <p:sp>
        <p:nvSpPr>
          <p:cNvPr id="17" name="Text 8"/>
          <p:cNvSpPr txBox="1"/>
          <p:nvPr/>
        </p:nvSpPr>
        <p:spPr>
          <a:xfrm>
            <a:off x="6144768" y="2501188"/>
            <a:ext cx="2560320" cy="182880"/>
          </a:xfrm>
          <a:prstGeom prst="rect">
            <a:avLst/>
          </a:prstGeom>
          <a:noFill/>
          <a:ln/>
        </p:spPr>
        <p:txBody>
          <a:bodyPr wrap="square" lIns="0" tIns="0" rIns="0" bIns="0" rtlCol="0" anchor="ctr"/>
          <a:lstStyle/>
          <a:p>
            <a:pPr marL="0" indent="0">
              <a:lnSpc>
                <a:spcPct val="105000"/>
              </a:lnSpc>
              <a:buNone/>
            </a:pPr>
            <a:r>
              <a:rPr lang="en-US" sz="950" b="0" i="0" dirty="0">
                <a:solidFill>
                  <a:srgbClr val="433129"/>
                </a:solidFill>
                <a:latin typeface="Arial" pitchFamily="34" charset="0"/>
                <a:ea typeface="Arial" pitchFamily="34" charset="-122"/>
                <a:cs typeface="Arial" pitchFamily="34" charset="-120"/>
              </a:rPr>
              <a:t>Matches the prompt value exactly</a:t>
            </a:r>
            <a:endParaRPr lang="en-US" sz="1050" dirty="0"/>
          </a:p>
        </p:txBody>
      </p:sp>
      <p:sp>
        <p:nvSpPr>
          <p:cNvPr id="18" name="Shape 24"/>
          <p:cNvSpPr/>
          <p:nvPr/>
        </p:nvSpPr>
        <p:spPr>
          <a:xfrm>
            <a:off x="5788152" y="2836468"/>
            <a:ext cx="274320" cy="0"/>
          </a:xfrm>
          <a:prstGeom prst="line">
            <a:avLst/>
          </a:prstGeom>
          <a:noFill/>
          <a:ln w="15875">
            <a:solidFill>
              <a:srgbClr val="486C3C"/>
            </a:solidFill>
            <a:prstDash val="solid"/>
            <a:tailEnd type="triangle"/>
          </a:ln>
        </p:spPr>
        <p:txBody>
          <a:bodyPr/>
          <a:lstStyle/>
          <a:p>
            <a:endParaRPr lang="en-US"/>
          </a:p>
        </p:txBody>
      </p:sp>
      <p:sp>
        <p:nvSpPr>
          <p:cNvPr id="19" name="Text 8"/>
          <p:cNvSpPr txBox="1"/>
          <p:nvPr/>
        </p:nvSpPr>
        <p:spPr>
          <a:xfrm>
            <a:off x="6144768" y="2745028"/>
            <a:ext cx="2560320" cy="182880"/>
          </a:xfrm>
          <a:prstGeom prst="rect">
            <a:avLst/>
          </a:prstGeom>
          <a:noFill/>
          <a:ln/>
        </p:spPr>
        <p:txBody>
          <a:bodyPr wrap="square" lIns="0" tIns="0" rIns="0" bIns="0" rtlCol="0" anchor="ctr"/>
          <a:lstStyle/>
          <a:p>
            <a:pPr marL="0" indent="0">
              <a:lnSpc>
                <a:spcPct val="105000"/>
              </a:lnSpc>
              <a:buNone/>
            </a:pPr>
            <a:r>
              <a:rPr lang="en-US" sz="950" b="0" i="0" dirty="0">
                <a:solidFill>
                  <a:srgbClr val="433129"/>
                </a:solidFill>
                <a:latin typeface="Arial" pitchFamily="34" charset="0"/>
                <a:ea typeface="Arial" pitchFamily="34" charset="-122"/>
                <a:cs typeface="Arial" pitchFamily="34" charset="-120"/>
              </a:rPr>
              <a:t>Recruitment territory</a:t>
            </a:r>
            <a:endParaRPr lang="en-US" sz="1050" dirty="0"/>
          </a:p>
        </p:txBody>
      </p:sp>
      <p:sp>
        <p:nvSpPr>
          <p:cNvPr id="20" name="Shape 24"/>
          <p:cNvSpPr/>
          <p:nvPr/>
        </p:nvSpPr>
        <p:spPr>
          <a:xfrm>
            <a:off x="5788152" y="3075432"/>
            <a:ext cx="274320" cy="0"/>
          </a:xfrm>
          <a:prstGeom prst="line">
            <a:avLst/>
          </a:prstGeom>
          <a:noFill/>
          <a:ln w="15875">
            <a:solidFill>
              <a:srgbClr val="486C3C"/>
            </a:solidFill>
            <a:prstDash val="solid"/>
            <a:tailEnd type="triangle"/>
          </a:ln>
        </p:spPr>
        <p:txBody>
          <a:bodyPr/>
          <a:lstStyle/>
          <a:p>
            <a:endParaRPr lang="en-US"/>
          </a:p>
        </p:txBody>
      </p:sp>
      <p:sp>
        <p:nvSpPr>
          <p:cNvPr id="21" name="Text 8"/>
          <p:cNvSpPr txBox="1"/>
          <p:nvPr/>
        </p:nvSpPr>
        <p:spPr>
          <a:xfrm>
            <a:off x="6144768" y="2983992"/>
            <a:ext cx="2560320" cy="182880"/>
          </a:xfrm>
          <a:prstGeom prst="rect">
            <a:avLst/>
          </a:prstGeom>
          <a:noFill/>
          <a:ln/>
        </p:spPr>
        <p:txBody>
          <a:bodyPr wrap="square" lIns="0" tIns="0" rIns="0" bIns="0" rtlCol="0" anchor="ctr"/>
          <a:lstStyle/>
          <a:p>
            <a:pPr marL="0" indent="0">
              <a:lnSpc>
                <a:spcPct val="105000"/>
              </a:lnSpc>
              <a:buNone/>
            </a:pPr>
            <a:r>
              <a:rPr lang="en-US" sz="950" b="1" i="0" dirty="0">
                <a:solidFill>
                  <a:srgbClr val="486C3C"/>
                </a:solidFill>
                <a:latin typeface="Poppins" pitchFamily="34" charset="0"/>
                <a:ea typeface="Arial" pitchFamily="34" charset="-122"/>
                <a:cs typeface="Arial" pitchFamily="34" charset="-120"/>
              </a:rPr>
              <a:t>Content block key</a:t>
            </a:r>
            <a:endParaRPr lang="en-US" sz="1050" dirty="0"/>
          </a:p>
        </p:txBody>
      </p:sp>
      <p:sp>
        <p:nvSpPr>
          <p:cNvPr id="22" name="Shape 24"/>
          <p:cNvSpPr/>
          <p:nvPr/>
        </p:nvSpPr>
        <p:spPr>
          <a:xfrm>
            <a:off x="5788152" y="3319272"/>
            <a:ext cx="274320" cy="0"/>
          </a:xfrm>
          <a:prstGeom prst="line">
            <a:avLst/>
          </a:prstGeom>
          <a:noFill/>
          <a:ln w="15875">
            <a:solidFill>
              <a:srgbClr val="486C3C"/>
            </a:solidFill>
            <a:prstDash val="solid"/>
            <a:tailEnd type="triangle"/>
          </a:ln>
        </p:spPr>
        <p:txBody>
          <a:bodyPr/>
          <a:lstStyle/>
          <a:p>
            <a:endParaRPr lang="en-US"/>
          </a:p>
        </p:txBody>
      </p:sp>
      <p:sp>
        <p:nvSpPr>
          <p:cNvPr id="23" name="Text 8"/>
          <p:cNvSpPr txBox="1"/>
          <p:nvPr/>
        </p:nvSpPr>
        <p:spPr>
          <a:xfrm>
            <a:off x="6144768" y="3227832"/>
            <a:ext cx="2560320" cy="182880"/>
          </a:xfrm>
          <a:prstGeom prst="rect">
            <a:avLst/>
          </a:prstGeom>
          <a:noFill/>
          <a:ln/>
        </p:spPr>
        <p:txBody>
          <a:bodyPr wrap="square" lIns="0" tIns="0" rIns="0" bIns="0" rtlCol="0" anchor="ctr"/>
          <a:lstStyle/>
          <a:p>
            <a:pPr marL="0" indent="0">
              <a:lnSpc>
                <a:spcPct val="105000"/>
              </a:lnSpc>
              <a:buNone/>
            </a:pPr>
            <a:r>
              <a:rPr lang="en-US" sz="950" b="0" i="0" dirty="0">
                <a:solidFill>
                  <a:srgbClr val="433129"/>
                </a:solidFill>
                <a:latin typeface="Arial" pitchFamily="34" charset="0"/>
                <a:ea typeface="Arial" pitchFamily="34" charset="-122"/>
                <a:cs typeface="Arial" pitchFamily="34" charset="-120"/>
              </a:rPr>
              <a:t>Priority deadline</a:t>
            </a:r>
            <a:endParaRPr lang="en-US" sz="1050" dirty="0"/>
          </a:p>
        </p:txBody>
      </p:sp>
      <p:sp>
        <p:nvSpPr>
          <p:cNvPr id="24" name="Shape 24"/>
          <p:cNvSpPr/>
          <p:nvPr/>
        </p:nvSpPr>
        <p:spPr>
          <a:xfrm>
            <a:off x="5788152" y="3563112"/>
            <a:ext cx="274320" cy="0"/>
          </a:xfrm>
          <a:prstGeom prst="line">
            <a:avLst/>
          </a:prstGeom>
          <a:noFill/>
          <a:ln w="15875">
            <a:solidFill>
              <a:srgbClr val="486C3C"/>
            </a:solidFill>
            <a:prstDash val="solid"/>
            <a:tailEnd type="triangle"/>
          </a:ln>
        </p:spPr>
        <p:txBody>
          <a:bodyPr/>
          <a:lstStyle/>
          <a:p>
            <a:endParaRPr lang="en-US"/>
          </a:p>
        </p:txBody>
      </p:sp>
      <p:sp>
        <p:nvSpPr>
          <p:cNvPr id="25" name="Text 8"/>
          <p:cNvSpPr txBox="1"/>
          <p:nvPr/>
        </p:nvSpPr>
        <p:spPr>
          <a:xfrm>
            <a:off x="6144768" y="3471672"/>
            <a:ext cx="2560320" cy="182880"/>
          </a:xfrm>
          <a:prstGeom prst="rect">
            <a:avLst/>
          </a:prstGeom>
          <a:noFill/>
          <a:ln/>
        </p:spPr>
        <p:txBody>
          <a:bodyPr wrap="square" lIns="0" tIns="0" rIns="0" bIns="0" rtlCol="0" anchor="ctr"/>
          <a:lstStyle/>
          <a:p>
            <a:pPr marL="0" indent="0">
              <a:lnSpc>
                <a:spcPct val="105000"/>
              </a:lnSpc>
              <a:buNone/>
            </a:pPr>
            <a:r>
              <a:rPr lang="en-US" sz="950" b="0" i="0" dirty="0">
                <a:solidFill>
                  <a:srgbClr val="433129"/>
                </a:solidFill>
                <a:latin typeface="Arial" pitchFamily="34" charset="0"/>
                <a:ea typeface="Arial" pitchFamily="34" charset="-122"/>
                <a:cs typeface="Arial" pitchFamily="34" charset="-120"/>
              </a:rPr>
              <a:t>Marketing audience</a:t>
            </a:r>
            <a:endParaRPr lang="en-US" sz="1050" dirty="0"/>
          </a:p>
        </p:txBody>
      </p:sp>
      <p:sp>
        <p:nvSpPr>
          <p:cNvPr id="34" name="Shape 24"/>
          <p:cNvSpPr/>
          <p:nvPr/>
        </p:nvSpPr>
        <p:spPr>
          <a:xfrm>
            <a:off x="5788152" y="3802075"/>
            <a:ext cx="274320" cy="0"/>
          </a:xfrm>
          <a:prstGeom prst="line">
            <a:avLst/>
          </a:prstGeom>
          <a:noFill/>
          <a:ln w="15875">
            <a:solidFill>
              <a:srgbClr val="486C3C"/>
            </a:solidFill>
            <a:prstDash val="solid"/>
            <a:tailEnd type="triangle"/>
          </a:ln>
        </p:spPr>
        <p:txBody>
          <a:bodyPr/>
          <a:lstStyle/>
          <a:p>
            <a:endParaRPr lang="en-US"/>
          </a:p>
        </p:txBody>
      </p:sp>
      <p:sp>
        <p:nvSpPr>
          <p:cNvPr id="35" name="Text 8"/>
          <p:cNvSpPr txBox="1"/>
          <p:nvPr/>
        </p:nvSpPr>
        <p:spPr>
          <a:xfrm>
            <a:off x="6144768" y="3710635"/>
            <a:ext cx="2560320" cy="182880"/>
          </a:xfrm>
          <a:prstGeom prst="rect">
            <a:avLst/>
          </a:prstGeom>
          <a:noFill/>
          <a:ln/>
        </p:spPr>
        <p:txBody>
          <a:bodyPr wrap="square" lIns="0" tIns="0" rIns="0" bIns="0" rtlCol="0" anchor="ctr"/>
          <a:lstStyle/>
          <a:p>
            <a:pPr marL="0" indent="0">
              <a:lnSpc>
                <a:spcPct val="105000"/>
              </a:lnSpc>
              <a:buNone/>
            </a:pPr>
            <a:r>
              <a:rPr lang="en-US" sz="950" b="0" i="0" dirty="0">
                <a:solidFill>
                  <a:srgbClr val="433129"/>
                </a:solidFill>
                <a:latin typeface="Arial" pitchFamily="34" charset="0"/>
                <a:ea typeface="Arial" pitchFamily="34" charset="-122"/>
                <a:cs typeface="Arial" pitchFamily="34" charset="-120"/>
              </a:rPr>
              <a:t>Advisor team</a:t>
            </a:r>
            <a:endParaRPr lang="en-US" sz="1050" dirty="0"/>
          </a:p>
        </p:txBody>
      </p:sp>
      <p:sp>
        <p:nvSpPr>
          <p:cNvPr id="26" name="Shape 22"/>
          <p:cNvSpPr/>
          <p:nvPr/>
        </p:nvSpPr>
        <p:spPr>
          <a:xfrm>
            <a:off x="457200" y="4069080"/>
            <a:ext cx="2596896" cy="457200"/>
          </a:xfrm>
          <a:prstGeom prst="roundRect">
            <a:avLst>
              <a:gd name="adj" fmla="val 12000"/>
            </a:avLst>
          </a:prstGeom>
          <a:solidFill>
            <a:srgbClr val="486C3C"/>
          </a:solidFill>
          <a:ln w="12700">
            <a:solidFill>
              <a:srgbClr val="486C3C"/>
            </a:solidFill>
            <a:prstDash val="solid"/>
          </a:ln>
        </p:spPr>
        <p:txBody>
          <a:bodyPr/>
          <a:lstStyle/>
          <a:p>
            <a:endParaRPr lang="en-US"/>
          </a:p>
        </p:txBody>
      </p:sp>
      <p:sp>
        <p:nvSpPr>
          <p:cNvPr id="27" name="Text 23"/>
          <p:cNvSpPr txBox="1"/>
          <p:nvPr/>
        </p:nvSpPr>
        <p:spPr>
          <a:xfrm>
            <a:off x="585216" y="4069080"/>
            <a:ext cx="2377440" cy="457200"/>
          </a:xfrm>
          <a:prstGeom prst="rect">
            <a:avLst/>
          </a:prstGeom>
          <a:noFill/>
          <a:ln/>
        </p:spPr>
        <p:txBody>
          <a:bodyPr wrap="square" lIns="0" tIns="0" rIns="0" bIns="0" rtlCol="0" anchor="ctr"/>
          <a:lstStyle/>
          <a:p>
            <a:pPr marL="0" indent="0">
              <a:buNone/>
            </a:pPr>
            <a:r>
              <a:rPr lang="en-US" sz="850" b="1" kern="0" spc="100" dirty="0">
                <a:solidFill>
                  <a:srgbClr val="FFFFFF"/>
                </a:solidFill>
                <a:latin typeface="Poppins" pitchFamily="34" charset="0"/>
                <a:ea typeface="Poppins" pitchFamily="34" charset="-122"/>
                <a:cs typeface="Poppins" pitchFamily="34" charset="-120"/>
              </a:rPr>
              <a:t>START   </a:t>
            </a:r>
            <a:r>
              <a:rPr lang="en-US" sz="1000" b="1" dirty="0">
                <a:solidFill>
                  <a:srgbClr val="FFFFFF"/>
                </a:solidFill>
                <a:latin typeface="Poppins" pitchFamily="34" charset="0"/>
                <a:ea typeface="Poppins" pitchFamily="34" charset="-122"/>
                <a:cs typeface="Poppins" pitchFamily="34" charset="-120"/>
              </a:rPr>
              <a:t>Value = MBA - Online</a:t>
            </a:r>
            <a:endParaRPr lang="en-US" sz="850" dirty="0"/>
          </a:p>
        </p:txBody>
      </p:sp>
      <p:sp>
        <p:nvSpPr>
          <p:cNvPr id="36" name="Shape 24"/>
          <p:cNvSpPr/>
          <p:nvPr/>
        </p:nvSpPr>
        <p:spPr>
          <a:xfrm>
            <a:off x="3072384" y="4297680"/>
            <a:ext cx="182880" cy="914"/>
          </a:xfrm>
          <a:prstGeom prst="line">
            <a:avLst/>
          </a:prstGeom>
          <a:noFill/>
          <a:ln w="15875">
            <a:solidFill>
              <a:srgbClr val="486C3C"/>
            </a:solidFill>
            <a:prstDash val="solid"/>
            <a:tailEnd type="triangle"/>
          </a:ln>
        </p:spPr>
        <p:txBody>
          <a:bodyPr/>
          <a:lstStyle/>
          <a:p>
            <a:endParaRPr lang="en-US"/>
          </a:p>
        </p:txBody>
      </p:sp>
      <p:sp>
        <p:nvSpPr>
          <p:cNvPr id="29" name="Shape 25"/>
          <p:cNvSpPr/>
          <p:nvPr/>
        </p:nvSpPr>
        <p:spPr>
          <a:xfrm>
            <a:off x="3273552" y="4069080"/>
            <a:ext cx="2596896"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30" name="Text 26"/>
          <p:cNvSpPr txBox="1"/>
          <p:nvPr/>
        </p:nvSpPr>
        <p:spPr>
          <a:xfrm>
            <a:off x="3401568" y="4069080"/>
            <a:ext cx="2377440" cy="457200"/>
          </a:xfrm>
          <a:prstGeom prst="rect">
            <a:avLst/>
          </a:prstGeom>
          <a:noFill/>
          <a:ln/>
        </p:spPr>
        <p:txBody>
          <a:bodyPr wrap="square" lIns="0" tIns="0" rIns="0" bIns="0" rtlCol="0" anchor="ctr"/>
          <a:lstStyle/>
          <a:p>
            <a:pPr marL="0" indent="0">
              <a:buNone/>
            </a:pPr>
            <a:r>
              <a:rPr lang="en-US" sz="850" b="1" kern="0" spc="100" dirty="0">
                <a:solidFill>
                  <a:srgbClr val="433129"/>
                </a:solidFill>
                <a:latin typeface="Poppins" pitchFamily="34" charset="0"/>
                <a:ea typeface="Poppins" pitchFamily="34" charset="-122"/>
                <a:cs typeface="Poppins" pitchFamily="34" charset="-120"/>
              </a:rPr>
              <a:t>CHANGE   </a:t>
            </a:r>
            <a:r>
              <a:rPr lang="en-US" sz="1000" b="1" dirty="0">
                <a:solidFill>
                  <a:srgbClr val="433129"/>
                </a:solidFill>
                <a:latin typeface="Poppins" pitchFamily="34" charset="0"/>
                <a:ea typeface="Poppins" pitchFamily="34" charset="-122"/>
                <a:cs typeface="Poppins" pitchFamily="34" charset="-120"/>
              </a:rPr>
              <a:t>Export Value 2</a:t>
            </a:r>
            <a:endParaRPr lang="en-US" sz="850" dirty="0"/>
          </a:p>
        </p:txBody>
      </p:sp>
      <p:sp>
        <p:nvSpPr>
          <p:cNvPr id="31" name="Shape 27"/>
          <p:cNvSpPr/>
          <p:nvPr/>
        </p:nvSpPr>
        <p:spPr>
          <a:xfrm>
            <a:off x="5888736" y="4297680"/>
            <a:ext cx="182880" cy="914"/>
          </a:xfrm>
          <a:prstGeom prst="line">
            <a:avLst/>
          </a:prstGeom>
          <a:noFill/>
          <a:ln w="15875">
            <a:solidFill>
              <a:srgbClr val="486C3C"/>
            </a:solidFill>
            <a:prstDash val="solid"/>
            <a:tailEnd type="triangle"/>
          </a:ln>
        </p:spPr>
        <p:txBody>
          <a:bodyPr/>
          <a:lstStyle/>
          <a:p>
            <a:endParaRPr lang="en-US"/>
          </a:p>
        </p:txBody>
      </p:sp>
      <p:sp>
        <p:nvSpPr>
          <p:cNvPr id="32" name="Shape 28"/>
          <p:cNvSpPr/>
          <p:nvPr/>
        </p:nvSpPr>
        <p:spPr>
          <a:xfrm>
            <a:off x="6089904" y="4069080"/>
            <a:ext cx="2596896"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33" name="Text 29"/>
          <p:cNvSpPr txBox="1"/>
          <p:nvPr/>
        </p:nvSpPr>
        <p:spPr>
          <a:xfrm>
            <a:off x="6217920" y="4069080"/>
            <a:ext cx="2377440" cy="457200"/>
          </a:xfrm>
          <a:prstGeom prst="rect">
            <a:avLst/>
          </a:prstGeom>
          <a:noFill/>
          <a:ln/>
        </p:spPr>
        <p:txBody>
          <a:bodyPr wrap="square" lIns="0" tIns="0" rIns="0" bIns="0" rtlCol="0" anchor="ctr"/>
          <a:lstStyle/>
          <a:p>
            <a:pPr marL="0" indent="0">
              <a:buNone/>
            </a:pPr>
            <a:r>
              <a:rPr lang="en-US" sz="850" b="1" kern="0" spc="100" dirty="0">
                <a:solidFill>
                  <a:srgbClr val="35522C"/>
                </a:solidFill>
                <a:latin typeface="Poppins" pitchFamily="34" charset="0"/>
                <a:ea typeface="Poppins" pitchFamily="34" charset="-122"/>
                <a:cs typeface="Poppins" pitchFamily="34" charset="-120"/>
              </a:rPr>
              <a:t>EXPECT   </a:t>
            </a:r>
            <a:r>
              <a:rPr lang="en-US" sz="1000" b="1" dirty="0">
                <a:solidFill>
                  <a:srgbClr val="35522C"/>
                </a:solidFill>
                <a:latin typeface="Poppins" pitchFamily="34" charset="0"/>
                <a:ea typeface="Poppins" pitchFamily="34" charset="-122"/>
                <a:cs typeface="Poppins" pitchFamily="34" charset="-120"/>
              </a:rPr>
              <a:t>mba_online</a:t>
            </a:r>
            <a:endParaRPr lang="en-US"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TRANSLATION CODES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Beyond text: number and date ranges</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18</a:t>
            </a:r>
            <a:endParaRPr lang="en-US" sz="900" dirty="0"/>
          </a:p>
        </p:txBody>
      </p:sp>
      <p:sp>
        <p:nvSpPr>
          <p:cNvPr id="8" name="Shape 4"/>
          <p:cNvSpPr/>
          <p:nvPr/>
        </p:nvSpPr>
        <p:spPr>
          <a:xfrm>
            <a:off x="457200" y="1234440"/>
            <a:ext cx="4846320" cy="2788920"/>
          </a:xfrm>
          <a:prstGeom prst="roundRect">
            <a:avLst>
              <a:gd name="adj" fmla="val 2623"/>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40080" y="1371600"/>
            <a:ext cx="4480560" cy="237744"/>
          </a:xfrm>
          <a:prstGeom prst="rect">
            <a:avLst/>
          </a:prstGeom>
          <a:noFill/>
          <a:ln/>
        </p:spPr>
        <p:txBody>
          <a:bodyPr wrap="square" lIns="0" tIns="0" rIns="0" bIns="0" rtlCol="0" anchor="t"/>
          <a:lstStyle/>
          <a:p>
            <a:pPr marL="0" indent="0">
              <a:buNone/>
            </a:pPr>
            <a:r>
              <a:rPr lang="en-US" sz="1000" b="1" dirty="0">
                <a:solidFill>
                  <a:srgbClr val="6F645D"/>
                </a:solidFill>
                <a:latin typeface="Arial" pitchFamily="34" charset="0"/>
                <a:ea typeface="Arial" pitchFamily="34" charset="-122"/>
                <a:cs typeface="Arial" pitchFamily="34" charset="-120"/>
              </a:rPr>
              <a:t>KEY: </a:t>
            </a:r>
            <a:r>
              <a:rPr lang="en-US" sz="1000" b="1" dirty="0">
                <a:solidFill>
                  <a:srgbClr val="433129"/>
                </a:solidFill>
                <a:latin typeface="Courier New" pitchFamily="34" charset="0"/>
                <a:ea typeface="Courier New" pitchFamily="34" charset="-122"/>
                <a:cs typeface="Courier New" pitchFamily="34" charset="-120"/>
              </a:rPr>
              <a:t>gpa_band</a:t>
            </a:r>
            <a:r>
              <a:rPr lang="en-US" sz="1000" b="1" dirty="0">
                <a:solidFill>
                  <a:srgbClr val="6F645D"/>
                </a:solidFill>
                <a:latin typeface="Arial" pitchFamily="34" charset="0"/>
                <a:ea typeface="Arial" pitchFamily="34" charset="-122"/>
                <a:cs typeface="Arial" pitchFamily="34" charset="-120"/>
              </a:rPr>
              <a:t>     TYPE: </a:t>
            </a:r>
            <a:r>
              <a:rPr lang="en-US" sz="1000" dirty="0">
                <a:solidFill>
                  <a:srgbClr val="6F645D"/>
                </a:solidFill>
                <a:latin typeface="Arial" pitchFamily="34" charset="0"/>
                <a:ea typeface="Arial" pitchFamily="34" charset="-122"/>
                <a:cs typeface="Arial" pitchFamily="34" charset="-120"/>
              </a:rPr>
              <a:t>Real Number</a:t>
            </a:r>
            <a:endParaRPr lang="en-US" sz="10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640080" y="1737360"/>
          <a:ext cx="4480560" cy="1463040"/>
        </p:xfrm>
        <a:graphic>
          <a:graphicData uri="http://schemas.openxmlformats.org/drawingml/2006/table">
            <a:tbl>
              <a:tblPr/>
              <a:tblGrid>
                <a:gridCol w="594360">
                  <a:extLst>
                    <a:ext uri="{9D8B030D-6E8A-4147-A177-3AD203B41FA5}">
                      <a16:colId xmlns:a16="http://schemas.microsoft.com/office/drawing/2014/main" val="20000"/>
                    </a:ext>
                  </a:extLst>
                </a:gridCol>
                <a:gridCol w="594360">
                  <a:extLst>
                    <a:ext uri="{9D8B030D-6E8A-4147-A177-3AD203B41FA5}">
                      <a16:colId xmlns:a16="http://schemas.microsoft.com/office/drawing/2014/main" val="20001"/>
                    </a:ext>
                  </a:extLst>
                </a:gridCol>
                <a:gridCol w="73152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097280">
                  <a:extLst>
                    <a:ext uri="{9D8B030D-6E8A-4147-A177-3AD203B41FA5}">
                      <a16:colId xmlns:a16="http://schemas.microsoft.com/office/drawing/2014/main" val="20004"/>
                    </a:ext>
                  </a:extLst>
                </a:gridCol>
              </a:tblGrid>
              <a:tr h="365760">
                <a:tc>
                  <a:txBody>
                    <a:bodyPr/>
                    <a:lstStyle/>
                    <a:p>
                      <a:pPr marL="0" indent="0" algn="ctr">
                        <a:buNone/>
                      </a:pPr>
                      <a:r>
                        <a:rPr lang="en-US" sz="950" b="1" dirty="0">
                          <a:solidFill>
                            <a:srgbClr val="FFFFFF"/>
                          </a:solidFill>
                          <a:latin typeface="Poppins" pitchFamily="34" charset="0"/>
                          <a:ea typeface="Poppins" pitchFamily="34" charset="-122"/>
                          <a:cs typeface="Poppins" pitchFamily="34" charset="-120"/>
                        </a:rPr>
                        <a:t>Min</a:t>
                      </a:r>
                      <a:endParaRPr lang="en-US" sz="95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33129"/>
                    </a:solidFill>
                  </a:tcPr>
                </a:tc>
                <a:tc>
                  <a:txBody>
                    <a:bodyPr/>
                    <a:lstStyle/>
                    <a:p>
                      <a:pPr marL="0" indent="0" algn="ctr">
                        <a:buNone/>
                      </a:pPr>
                      <a:r>
                        <a:rPr lang="en-US" sz="950" b="1" dirty="0">
                          <a:solidFill>
                            <a:srgbClr val="FFFFFF"/>
                          </a:solidFill>
                          <a:latin typeface="Poppins" pitchFamily="34" charset="0"/>
                          <a:ea typeface="Poppins" pitchFamily="34" charset="-122"/>
                          <a:cs typeface="Poppins" pitchFamily="34" charset="-120"/>
                        </a:rPr>
                        <a:t>Max</a:t>
                      </a:r>
                      <a:endParaRPr lang="en-US" sz="95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33129"/>
                    </a:solidFill>
                  </a:tcPr>
                </a:tc>
                <a:tc>
                  <a:txBody>
                    <a:bodyPr/>
                    <a:lstStyle/>
                    <a:p>
                      <a:pPr marL="0" indent="0" algn="ctr">
                        <a:buNone/>
                      </a:pPr>
                      <a:r>
                        <a:rPr lang="en-US" sz="950" b="1" dirty="0">
                          <a:solidFill>
                            <a:srgbClr val="FFFFFF"/>
                          </a:solidFill>
                          <a:latin typeface="Poppins" pitchFamily="34" charset="0"/>
                          <a:ea typeface="Poppins" pitchFamily="34" charset="-122"/>
                          <a:cs typeface="Poppins" pitchFamily="34" charset="-120"/>
                        </a:rPr>
                        <a:t>Export 1</a:t>
                      </a:r>
                      <a:endParaRPr lang="en-US" sz="95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33129"/>
                    </a:solidFill>
                  </a:tcPr>
                </a:tc>
                <a:tc>
                  <a:txBody>
                    <a:bodyPr/>
                    <a:lstStyle/>
                    <a:p>
                      <a:pPr marL="0" indent="0" algn="ctr">
                        <a:buNone/>
                      </a:pPr>
                      <a:r>
                        <a:rPr lang="en-US" sz="950" b="1" dirty="0">
                          <a:solidFill>
                            <a:srgbClr val="FFFFFF"/>
                          </a:solidFill>
                          <a:latin typeface="Poppins" pitchFamily="34" charset="0"/>
                          <a:ea typeface="Poppins" pitchFamily="34" charset="-122"/>
                          <a:cs typeface="Poppins" pitchFamily="34" charset="-120"/>
                        </a:rPr>
                        <a:t>Export 2</a:t>
                      </a:r>
                      <a:endParaRPr lang="en-US" sz="95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33129"/>
                    </a:solidFill>
                  </a:tcPr>
                </a:tc>
                <a:tc>
                  <a:txBody>
                    <a:bodyPr/>
                    <a:lstStyle/>
                    <a:p>
                      <a:pPr marL="0" indent="0" algn="ctr">
                        <a:buNone/>
                      </a:pPr>
                      <a:r>
                        <a:rPr lang="en-US" sz="950" b="1" dirty="0">
                          <a:solidFill>
                            <a:srgbClr val="FFFFFF"/>
                          </a:solidFill>
                          <a:latin typeface="Poppins" pitchFamily="34" charset="0"/>
                          <a:ea typeface="Poppins" pitchFamily="34" charset="-122"/>
                          <a:cs typeface="Poppins" pitchFamily="34" charset="-120"/>
                        </a:rPr>
                        <a:t>Export 3</a:t>
                      </a:r>
                      <a:endParaRPr lang="en-US" sz="95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33129"/>
                    </a:solidFill>
                  </a:tcPr>
                </a:tc>
                <a:extLst>
                  <a:ext uri="{0D108BD9-81ED-4DB2-BD59-A6C34878D82A}">
                    <a16:rowId xmlns:a16="http://schemas.microsoft.com/office/drawing/2014/main" val="10000"/>
                  </a:ext>
                </a:extLst>
              </a:tr>
              <a:tr h="365760">
                <a:tc>
                  <a:txBody>
                    <a:bodyPr/>
                    <a:lstStyle/>
                    <a:p>
                      <a:pPr marL="0" indent="0" algn="ctr">
                        <a:buNone/>
                      </a:pPr>
                      <a:r>
                        <a:rPr lang="en-US" sz="950" dirty="0">
                          <a:solidFill>
                            <a:srgbClr val="2E231D"/>
                          </a:solidFill>
                        </a:rPr>
                        <a:t>3.50</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2E231D"/>
                          </a:solidFill>
                        </a:rPr>
                        <a:t>4.00</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lgn="ctr">
                        <a:buNone/>
                      </a:pPr>
                      <a:r>
                        <a:rPr lang="en-US" sz="950" b="1" dirty="0">
                          <a:solidFill>
                            <a:srgbClr val="433129"/>
                          </a:solidFill>
                        </a:rPr>
                        <a:t>A</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50" b="1" dirty="0">
                          <a:solidFill>
                            <a:srgbClr val="433129"/>
                          </a:solidFill>
                        </a:rPr>
                        <a:t>Honors review</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50" b="1" dirty="0">
                          <a:solidFill>
                            <a:srgbClr val="433129"/>
                          </a:solidFill>
                        </a:rPr>
                        <a:t>Merit</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extLst>
                  <a:ext uri="{0D108BD9-81ED-4DB2-BD59-A6C34878D82A}">
                    <a16:rowId xmlns:a16="http://schemas.microsoft.com/office/drawing/2014/main" val="10001"/>
                  </a:ext>
                </a:extLst>
              </a:tr>
              <a:tr h="365760">
                <a:tc>
                  <a:txBody>
                    <a:bodyPr/>
                    <a:lstStyle/>
                    <a:p>
                      <a:pPr marL="0" indent="0" algn="ctr">
                        <a:buNone/>
                      </a:pPr>
                      <a:r>
                        <a:rPr lang="en-US" sz="950" dirty="0">
                          <a:solidFill>
                            <a:srgbClr val="2E231D"/>
                          </a:solidFill>
                        </a:rPr>
                        <a:t>3.00</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2E231D"/>
                          </a:solidFill>
                        </a:rPr>
                        <a:t>3.49</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lgn="ctr">
                        <a:buNone/>
                      </a:pPr>
                      <a:r>
                        <a:rPr lang="en-US" sz="950" b="1" dirty="0">
                          <a:solidFill>
                            <a:srgbClr val="433129"/>
                          </a:solidFill>
                        </a:rPr>
                        <a:t>B</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50" b="1" dirty="0">
                          <a:solidFill>
                            <a:srgbClr val="433129"/>
                          </a:solidFill>
                        </a:rPr>
                        <a:t>Standard review</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50" b="1" dirty="0">
                          <a:solidFill>
                            <a:srgbClr val="433129"/>
                          </a:solidFill>
                        </a:rPr>
                        <a:t>Merit</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extLst>
                  <a:ext uri="{0D108BD9-81ED-4DB2-BD59-A6C34878D82A}">
                    <a16:rowId xmlns:a16="http://schemas.microsoft.com/office/drawing/2014/main" val="10002"/>
                  </a:ext>
                </a:extLst>
              </a:tr>
              <a:tr h="365760">
                <a:tc>
                  <a:txBody>
                    <a:bodyPr/>
                    <a:lstStyle/>
                    <a:p>
                      <a:pPr marL="0" indent="0" algn="ctr">
                        <a:buNone/>
                      </a:pPr>
                      <a:r>
                        <a:rPr lang="en-US" sz="950" dirty="0">
                          <a:solidFill>
                            <a:srgbClr val="2E231D"/>
                          </a:solidFill>
                        </a:rPr>
                        <a:t>2.50</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lgn="ctr">
                        <a:buNone/>
                      </a:pPr>
                      <a:r>
                        <a:rPr lang="en-US" sz="950" dirty="0">
                          <a:solidFill>
                            <a:srgbClr val="2E231D"/>
                          </a:solidFill>
                        </a:rPr>
                        <a:t>2.99</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lgn="ctr">
                        <a:buNone/>
                      </a:pPr>
                      <a:r>
                        <a:rPr lang="en-US" sz="950" b="1" dirty="0">
                          <a:solidFill>
                            <a:srgbClr val="433129"/>
                          </a:solidFill>
                        </a:rPr>
                        <a:t>C</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50" b="1" dirty="0">
                          <a:solidFill>
                            <a:srgbClr val="433129"/>
                          </a:solidFill>
                        </a:rPr>
                        <a:t>Committee</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tc>
                  <a:txBody>
                    <a:bodyPr/>
                    <a:lstStyle/>
                    <a:p>
                      <a:pPr marL="0" indent="0" algn="ctr">
                        <a:buNone/>
                      </a:pPr>
                      <a:r>
                        <a:rPr lang="en-US" sz="950" b="1" dirty="0">
                          <a:solidFill>
                            <a:srgbClr val="433129"/>
                          </a:solidFill>
                        </a:rPr>
                        <a:t>None</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D7EACF"/>
                    </a:solidFill>
                  </a:tcPr>
                </a:tc>
                <a:extLst>
                  <a:ext uri="{0D108BD9-81ED-4DB2-BD59-A6C34878D82A}">
                    <a16:rowId xmlns:a16="http://schemas.microsoft.com/office/drawing/2014/main" val="10003"/>
                  </a:ext>
                </a:extLst>
              </a:tr>
            </a:tbl>
          </a:graphicData>
        </a:graphic>
      </p:graphicFrame>
      <p:sp>
        <p:nvSpPr>
          <p:cNvPr id="11" name="Text 6"/>
          <p:cNvSpPr txBox="1"/>
          <p:nvPr/>
        </p:nvSpPr>
        <p:spPr>
          <a:xfrm>
            <a:off x="640080" y="3337560"/>
            <a:ext cx="4480560" cy="237744"/>
          </a:xfrm>
          <a:prstGeom prst="rect">
            <a:avLst/>
          </a:prstGeom>
          <a:noFill/>
          <a:ln/>
        </p:spPr>
        <p:txBody>
          <a:bodyPr wrap="square" lIns="0" tIns="0" rIns="0" bIns="0" rtlCol="0" anchor="t"/>
          <a:lstStyle/>
          <a:p>
            <a:pPr marL="0" indent="0">
              <a:buNone/>
            </a:pPr>
            <a:r>
              <a:rPr lang="en-US" sz="1000" b="1" dirty="0">
                <a:solidFill>
                  <a:srgbClr val="6F645D"/>
                </a:solidFill>
                <a:latin typeface="Arial" pitchFamily="34" charset="0"/>
                <a:ea typeface="Arial" pitchFamily="34" charset="-122"/>
                <a:cs typeface="Arial" pitchFamily="34" charset="-120"/>
              </a:rPr>
              <a:t>Default Export Value: </a:t>
            </a:r>
            <a:r>
              <a:rPr lang="en-US" sz="1000" dirty="0">
                <a:solidFill>
                  <a:srgbClr val="6F645D"/>
                </a:solidFill>
                <a:latin typeface="Arial" pitchFamily="34" charset="0"/>
                <a:ea typeface="Arial" pitchFamily="34" charset="-122"/>
                <a:cs typeface="Arial" pitchFamily="34" charset="-120"/>
              </a:rPr>
              <a:t>Review</a:t>
            </a:r>
            <a:endParaRPr lang="en-US" sz="1000" dirty="0"/>
          </a:p>
        </p:txBody>
      </p:sp>
      <p:sp>
        <p:nvSpPr>
          <p:cNvPr id="12" name="Text 7"/>
          <p:cNvSpPr txBox="1"/>
          <p:nvPr/>
        </p:nvSpPr>
        <p:spPr>
          <a:xfrm>
            <a:off x="640080" y="3584448"/>
            <a:ext cx="4480560" cy="237744"/>
          </a:xfrm>
          <a:prstGeom prst="rect">
            <a:avLst/>
          </a:prstGeom>
          <a:noFill/>
          <a:ln/>
        </p:spPr>
        <p:txBody>
          <a:bodyPr wrap="square" lIns="0" tIns="0" rIns="0" bIns="0" rtlCol="0" anchor="t"/>
          <a:lstStyle/>
          <a:p>
            <a:pPr marL="0" indent="0">
              <a:buNone/>
            </a:pPr>
            <a:r>
              <a:rPr lang="en-US" sz="950" i="1" dirty="0">
                <a:solidFill>
                  <a:srgbClr val="6F645D"/>
                </a:solidFill>
                <a:latin typeface="Arial" pitchFamily="34" charset="0"/>
                <a:ea typeface="Arial" pitchFamily="34" charset="-122"/>
                <a:cs typeface="Arial" pitchFamily="34" charset="-120"/>
              </a:rPr>
              <a:t>Anything outside every range falls back to the default.</a:t>
            </a:r>
            <a:endParaRPr lang="en-US" sz="950" dirty="0"/>
          </a:p>
        </p:txBody>
      </p:sp>
      <p:sp>
        <p:nvSpPr>
          <p:cNvPr id="13" name="Text 8"/>
          <p:cNvSpPr txBox="1"/>
          <p:nvPr/>
        </p:nvSpPr>
        <p:spPr>
          <a:xfrm>
            <a:off x="5577840" y="1234440"/>
            <a:ext cx="3108960" cy="256032"/>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Numeric and date types</a:t>
            </a:r>
            <a:endParaRPr lang="en-US" sz="1150" dirty="0"/>
          </a:p>
        </p:txBody>
      </p:sp>
      <p:sp>
        <p:nvSpPr>
          <p:cNvPr id="14" name="Text 9"/>
          <p:cNvSpPr txBox="1"/>
          <p:nvPr/>
        </p:nvSpPr>
        <p:spPr>
          <a:xfrm>
            <a:off x="5577840" y="1490472"/>
            <a:ext cx="3108960" cy="457200"/>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Integer, Real Number, Date, and DateTime can use ranges.</a:t>
            </a:r>
            <a:endParaRPr lang="en-US" sz="1050" dirty="0"/>
          </a:p>
        </p:txBody>
      </p:sp>
      <p:sp>
        <p:nvSpPr>
          <p:cNvPr id="15" name="Text 10"/>
          <p:cNvSpPr txBox="1"/>
          <p:nvPr/>
        </p:nvSpPr>
        <p:spPr>
          <a:xfrm>
            <a:off x="5577840" y="2103120"/>
            <a:ext cx="3108960" cy="256032"/>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Min / Max</a:t>
            </a:r>
            <a:endParaRPr lang="en-US" sz="1150" dirty="0"/>
          </a:p>
        </p:txBody>
      </p:sp>
      <p:sp>
        <p:nvSpPr>
          <p:cNvPr id="16" name="Text 11"/>
          <p:cNvSpPr txBox="1"/>
          <p:nvPr/>
        </p:nvSpPr>
        <p:spPr>
          <a:xfrm>
            <a:off x="5577840" y="2359152"/>
            <a:ext cx="3108960" cy="457200"/>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Inclusive on both ends, so watch the gaps between bands.</a:t>
            </a:r>
            <a:endParaRPr lang="en-US" sz="1050" dirty="0"/>
          </a:p>
        </p:txBody>
      </p:sp>
      <p:sp>
        <p:nvSpPr>
          <p:cNvPr id="10" name="Text 12"/>
          <p:cNvSpPr txBox="1"/>
          <p:nvPr/>
        </p:nvSpPr>
        <p:spPr>
          <a:xfrm>
            <a:off x="5577840" y="2971800"/>
            <a:ext cx="3108960" cy="256032"/>
          </a:xfrm>
          <a:prstGeom prst="rect">
            <a:avLst/>
          </a:prstGeom>
          <a:noFill/>
          <a:ln/>
        </p:spPr>
        <p:txBody>
          <a:bodyPr wrap="square" lIns="0" tIns="0" rIns="0" bIns="0" rtlCol="0" anchor="t"/>
          <a:lstStyle/>
          <a:p>
            <a:pPr marL="0" indent="0">
              <a:buNone/>
            </a:pPr>
            <a:r>
              <a:rPr lang="en-US" sz="1150" b="1" dirty="0">
                <a:solidFill>
                  <a:srgbClr val="486C3C"/>
                </a:solidFill>
                <a:latin typeface="Poppins" pitchFamily="34" charset="0"/>
                <a:ea typeface="Poppins" pitchFamily="34" charset="-122"/>
                <a:cs typeface="Poppins" pitchFamily="34" charset="-120"/>
              </a:rPr>
              <a:t>Good for</a:t>
            </a:r>
            <a:endParaRPr lang="en-US" sz="1150" dirty="0"/>
          </a:p>
        </p:txBody>
      </p:sp>
      <p:sp>
        <p:nvSpPr>
          <p:cNvPr id="18" name="Text 13"/>
          <p:cNvSpPr txBox="1"/>
          <p:nvPr/>
        </p:nvSpPr>
        <p:spPr>
          <a:xfrm>
            <a:off x="5577840" y="3227832"/>
            <a:ext cx="3108960" cy="457200"/>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GPA bands, test concordance, and dates to seasons.</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REAL-WORLD EXAMPLES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Where translation codes earn their keep</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19</a:t>
            </a:r>
            <a:endParaRPr lang="en-US" sz="900" dirty="0"/>
          </a:p>
        </p:txBody>
      </p:sp>
      <p:sp>
        <p:nvSpPr>
          <p:cNvPr id="8" name="Shape 4"/>
          <p:cNvSpPr/>
          <p:nvPr/>
        </p:nvSpPr>
        <p:spPr>
          <a:xfrm>
            <a:off x="457200" y="1280160"/>
            <a:ext cx="2606040" cy="1280160"/>
          </a:xfrm>
          <a:prstGeom prst="roundRect">
            <a:avLst>
              <a:gd name="adj" fmla="val 5714"/>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58368" y="1444752"/>
            <a:ext cx="2240280" cy="320040"/>
          </a:xfrm>
          <a:prstGeom prst="rect">
            <a:avLst/>
          </a:prstGeom>
          <a:noFill/>
          <a:ln/>
        </p:spPr>
        <p:txBody>
          <a:bodyPr wrap="square" lIns="0" tIns="0" rIns="0" bIns="0" rtlCol="0" anchor="t"/>
          <a:lstStyle/>
          <a:p>
            <a:pPr marL="0" indent="0">
              <a:buNone/>
            </a:pPr>
            <a:r>
              <a:rPr lang="en-US" sz="1300" b="1" dirty="0">
                <a:solidFill>
                  <a:srgbClr val="486C3C"/>
                </a:solidFill>
                <a:latin typeface="Poppins" pitchFamily="34" charset="0"/>
                <a:ea typeface="Poppins" pitchFamily="34" charset="-122"/>
                <a:cs typeface="Poppins" pitchFamily="34" charset="-120"/>
              </a:rPr>
              <a:t>Application deadlines</a:t>
            </a:r>
            <a:endParaRPr lang="en-US" sz="1300" dirty="0"/>
          </a:p>
        </p:txBody>
      </p:sp>
      <p:sp>
        <p:nvSpPr>
          <p:cNvPr id="10" name="Text 6"/>
          <p:cNvSpPr txBox="1"/>
          <p:nvPr/>
        </p:nvSpPr>
        <p:spPr>
          <a:xfrm>
            <a:off x="658368" y="1810512"/>
            <a:ext cx="2240280" cy="685800"/>
          </a:xfrm>
          <a:prstGeom prst="rect">
            <a:avLst/>
          </a:prstGeom>
          <a:noFill/>
          <a:ln/>
        </p:spPr>
        <p:txBody>
          <a:bodyPr wrap="square" lIns="0" tIns="0" rIns="0" bIns="0" rtlCol="0" anchor="t"/>
          <a:lstStyle/>
          <a:p>
            <a:pPr marL="0" indent="0">
              <a:lnSpc>
                <a:spcPct val="105000"/>
              </a:lnSpc>
              <a:buNone/>
            </a:pPr>
            <a:r>
              <a:rPr lang="en-US" sz="1100" dirty="0">
                <a:solidFill>
                  <a:srgbClr val="2E231D"/>
                </a:solidFill>
                <a:latin typeface="Arial" pitchFamily="34" charset="0"/>
                <a:ea typeface="Arial" pitchFamily="34" charset="-122"/>
                <a:cs typeface="Arial" pitchFamily="34" charset="-120"/>
              </a:rPr>
              <a:t>Term + program + degree + enrollment type in, deadline date and label out.</a:t>
            </a:r>
            <a:endParaRPr lang="en-US" sz="1100" dirty="0"/>
          </a:p>
        </p:txBody>
      </p:sp>
      <p:sp>
        <p:nvSpPr>
          <p:cNvPr id="11" name="Shape 7"/>
          <p:cNvSpPr/>
          <p:nvPr/>
        </p:nvSpPr>
        <p:spPr>
          <a:xfrm>
            <a:off x="3246120" y="1280160"/>
            <a:ext cx="2606040" cy="1280160"/>
          </a:xfrm>
          <a:prstGeom prst="roundRect">
            <a:avLst>
              <a:gd name="adj" fmla="val 5714"/>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2" name="Text 8"/>
          <p:cNvSpPr txBox="1"/>
          <p:nvPr/>
        </p:nvSpPr>
        <p:spPr>
          <a:xfrm>
            <a:off x="3447288" y="1444752"/>
            <a:ext cx="2240280" cy="320040"/>
          </a:xfrm>
          <a:prstGeom prst="rect">
            <a:avLst/>
          </a:prstGeom>
          <a:noFill/>
          <a:ln/>
        </p:spPr>
        <p:txBody>
          <a:bodyPr wrap="square" lIns="0" tIns="0" rIns="0" bIns="0" rtlCol="0" anchor="t"/>
          <a:lstStyle/>
          <a:p>
            <a:pPr marL="0" indent="0">
              <a:buNone/>
            </a:pPr>
            <a:r>
              <a:rPr lang="en-US" sz="1300" b="1" dirty="0">
                <a:solidFill>
                  <a:srgbClr val="486C3C"/>
                </a:solidFill>
                <a:latin typeface="Poppins" pitchFamily="34" charset="0"/>
                <a:ea typeface="Poppins" pitchFamily="34" charset="-122"/>
                <a:cs typeface="Poppins" pitchFamily="34" charset="-120"/>
              </a:rPr>
              <a:t>GPA bands</a:t>
            </a:r>
            <a:endParaRPr lang="en-US" sz="1300" dirty="0"/>
          </a:p>
        </p:txBody>
      </p:sp>
      <p:sp>
        <p:nvSpPr>
          <p:cNvPr id="13" name="Text 9"/>
          <p:cNvSpPr txBox="1"/>
          <p:nvPr/>
        </p:nvSpPr>
        <p:spPr>
          <a:xfrm>
            <a:off x="3447288" y="1810512"/>
            <a:ext cx="2240280" cy="685800"/>
          </a:xfrm>
          <a:prstGeom prst="rect">
            <a:avLst/>
          </a:prstGeom>
          <a:noFill/>
          <a:ln/>
        </p:spPr>
        <p:txBody>
          <a:bodyPr wrap="square" lIns="0" tIns="0" rIns="0" bIns="0" rtlCol="0" anchor="t"/>
          <a:lstStyle/>
          <a:p>
            <a:pPr marL="0" indent="0">
              <a:lnSpc>
                <a:spcPct val="105000"/>
              </a:lnSpc>
              <a:buNone/>
            </a:pPr>
            <a:r>
              <a:rPr lang="en-US" sz="1100" dirty="0">
                <a:solidFill>
                  <a:srgbClr val="2E231D"/>
                </a:solidFill>
                <a:latin typeface="Arial" pitchFamily="34" charset="0"/>
                <a:ea typeface="Arial" pitchFamily="34" charset="-122"/>
                <a:cs typeface="Arial" pitchFamily="34" charset="-120"/>
              </a:rPr>
              <a:t>A GPA range in, an institutional rating or reviewer band out.</a:t>
            </a:r>
            <a:endParaRPr lang="en-US" sz="1100" dirty="0"/>
          </a:p>
        </p:txBody>
      </p:sp>
      <p:sp>
        <p:nvSpPr>
          <p:cNvPr id="14" name="Shape 10"/>
          <p:cNvSpPr/>
          <p:nvPr/>
        </p:nvSpPr>
        <p:spPr>
          <a:xfrm>
            <a:off x="6035040" y="1280160"/>
            <a:ext cx="2606040" cy="1280160"/>
          </a:xfrm>
          <a:prstGeom prst="roundRect">
            <a:avLst>
              <a:gd name="adj" fmla="val 5714"/>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5" name="Text 11"/>
          <p:cNvSpPr txBox="1"/>
          <p:nvPr/>
        </p:nvSpPr>
        <p:spPr>
          <a:xfrm>
            <a:off x="6236208" y="1444752"/>
            <a:ext cx="2240280" cy="320040"/>
          </a:xfrm>
          <a:prstGeom prst="rect">
            <a:avLst/>
          </a:prstGeom>
          <a:noFill/>
          <a:ln/>
        </p:spPr>
        <p:txBody>
          <a:bodyPr wrap="square" lIns="0" tIns="0" rIns="0" bIns="0" rtlCol="0" anchor="t"/>
          <a:lstStyle/>
          <a:p>
            <a:pPr marL="0" indent="0">
              <a:buNone/>
            </a:pPr>
            <a:r>
              <a:rPr lang="en-US" sz="1300" b="1" dirty="0">
                <a:solidFill>
                  <a:srgbClr val="486C3C"/>
                </a:solidFill>
                <a:latin typeface="Poppins" pitchFamily="34" charset="0"/>
                <a:ea typeface="Poppins" pitchFamily="34" charset="-122"/>
                <a:cs typeface="Poppins" pitchFamily="34" charset="-120"/>
              </a:rPr>
              <a:t>Major to college</a:t>
            </a:r>
            <a:endParaRPr lang="en-US" sz="1300" dirty="0"/>
          </a:p>
        </p:txBody>
      </p:sp>
      <p:sp>
        <p:nvSpPr>
          <p:cNvPr id="16" name="Text 12"/>
          <p:cNvSpPr txBox="1"/>
          <p:nvPr/>
        </p:nvSpPr>
        <p:spPr>
          <a:xfrm>
            <a:off x="6236208" y="1810512"/>
            <a:ext cx="2240280" cy="685800"/>
          </a:xfrm>
          <a:prstGeom prst="rect">
            <a:avLst/>
          </a:prstGeom>
          <a:noFill/>
          <a:ln/>
        </p:spPr>
        <p:txBody>
          <a:bodyPr wrap="square" lIns="0" tIns="0" rIns="0" bIns="0" rtlCol="0" anchor="t"/>
          <a:lstStyle/>
          <a:p>
            <a:pPr marL="0" indent="0">
              <a:lnSpc>
                <a:spcPct val="105000"/>
              </a:lnSpc>
              <a:buNone/>
            </a:pPr>
            <a:r>
              <a:rPr lang="en-US" sz="1100" dirty="0">
                <a:solidFill>
                  <a:srgbClr val="2E231D"/>
                </a:solidFill>
                <a:latin typeface="Arial" pitchFamily="34" charset="0"/>
                <a:ea typeface="Arial" pitchFamily="34" charset="-122"/>
                <a:cs typeface="Arial" pitchFamily="34" charset="-120"/>
              </a:rPr>
              <a:t>Roll dozens of majors up to a college for queries and messaging.</a:t>
            </a:r>
            <a:endParaRPr lang="en-US" sz="1100" dirty="0"/>
          </a:p>
        </p:txBody>
      </p:sp>
      <p:sp>
        <p:nvSpPr>
          <p:cNvPr id="17" name="Shape 13"/>
          <p:cNvSpPr/>
          <p:nvPr/>
        </p:nvSpPr>
        <p:spPr>
          <a:xfrm>
            <a:off x="457200" y="2743200"/>
            <a:ext cx="2606040" cy="1280160"/>
          </a:xfrm>
          <a:prstGeom prst="roundRect">
            <a:avLst>
              <a:gd name="adj" fmla="val 5714"/>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8" name="Text 14"/>
          <p:cNvSpPr txBox="1"/>
          <p:nvPr/>
        </p:nvSpPr>
        <p:spPr>
          <a:xfrm>
            <a:off x="658368" y="2907792"/>
            <a:ext cx="2240280" cy="320040"/>
          </a:xfrm>
          <a:prstGeom prst="rect">
            <a:avLst/>
          </a:prstGeom>
          <a:noFill/>
          <a:ln/>
        </p:spPr>
        <p:txBody>
          <a:bodyPr wrap="square" lIns="0" tIns="0" rIns="0" bIns="0" rtlCol="0" anchor="t"/>
          <a:lstStyle/>
          <a:p>
            <a:pPr marL="0" indent="0">
              <a:buNone/>
            </a:pPr>
            <a:r>
              <a:rPr lang="en-US" sz="1300" b="1" dirty="0">
                <a:solidFill>
                  <a:srgbClr val="486C3C"/>
                </a:solidFill>
                <a:latin typeface="Poppins" pitchFamily="34" charset="0"/>
                <a:ea typeface="Poppins" pitchFamily="34" charset="-122"/>
                <a:cs typeface="Poppins" pitchFamily="34" charset="-120"/>
              </a:rPr>
              <a:t>Country codes</a:t>
            </a:r>
            <a:endParaRPr lang="en-US" sz="1300" dirty="0"/>
          </a:p>
        </p:txBody>
      </p:sp>
      <p:sp>
        <p:nvSpPr>
          <p:cNvPr id="19" name="Text 15"/>
          <p:cNvSpPr txBox="1"/>
          <p:nvPr/>
        </p:nvSpPr>
        <p:spPr>
          <a:xfrm>
            <a:off x="658368" y="3273552"/>
            <a:ext cx="2240280" cy="685800"/>
          </a:xfrm>
          <a:prstGeom prst="rect">
            <a:avLst/>
          </a:prstGeom>
          <a:noFill/>
          <a:ln/>
        </p:spPr>
        <p:txBody>
          <a:bodyPr wrap="square" lIns="0" tIns="0" rIns="0" bIns="0" rtlCol="0" anchor="t"/>
          <a:lstStyle/>
          <a:p>
            <a:pPr marL="0" indent="0">
              <a:lnSpc>
                <a:spcPct val="105000"/>
              </a:lnSpc>
              <a:buNone/>
            </a:pPr>
            <a:r>
              <a:rPr lang="en-US" sz="1100" dirty="0">
                <a:solidFill>
                  <a:srgbClr val="2E231D"/>
                </a:solidFill>
                <a:latin typeface="Arial" pitchFamily="34" charset="0"/>
                <a:ea typeface="Arial" pitchFamily="34" charset="-122"/>
                <a:cs typeface="Arial" pitchFamily="34" charset="-120"/>
              </a:rPr>
              <a:t>Country in, ISO-2, ISO-3, or a vendor's custom code out.</a:t>
            </a:r>
            <a:endParaRPr lang="en-US" sz="1100" dirty="0"/>
          </a:p>
        </p:txBody>
      </p:sp>
      <p:sp>
        <p:nvSpPr>
          <p:cNvPr id="20" name="Shape 16"/>
          <p:cNvSpPr/>
          <p:nvPr/>
        </p:nvSpPr>
        <p:spPr>
          <a:xfrm>
            <a:off x="3246120" y="2743200"/>
            <a:ext cx="2606040" cy="1280160"/>
          </a:xfrm>
          <a:prstGeom prst="roundRect">
            <a:avLst>
              <a:gd name="adj" fmla="val 5714"/>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1" name="Text 17"/>
          <p:cNvSpPr txBox="1"/>
          <p:nvPr/>
        </p:nvSpPr>
        <p:spPr>
          <a:xfrm>
            <a:off x="3447288" y="2907792"/>
            <a:ext cx="2240280" cy="320040"/>
          </a:xfrm>
          <a:prstGeom prst="rect">
            <a:avLst/>
          </a:prstGeom>
          <a:noFill/>
          <a:ln/>
        </p:spPr>
        <p:txBody>
          <a:bodyPr wrap="square" lIns="0" tIns="0" rIns="0" bIns="0" rtlCol="0" anchor="t"/>
          <a:lstStyle/>
          <a:p>
            <a:pPr marL="0" indent="0">
              <a:buNone/>
            </a:pPr>
            <a:r>
              <a:rPr lang="en-US" sz="1300" b="1" dirty="0">
                <a:solidFill>
                  <a:srgbClr val="486C3C"/>
                </a:solidFill>
                <a:latin typeface="Poppins" pitchFamily="34" charset="0"/>
                <a:ea typeface="Poppins" pitchFamily="34" charset="-122"/>
                <a:cs typeface="Poppins" pitchFamily="34" charset="-120"/>
              </a:rPr>
              <a:t>Subject lines</a:t>
            </a:r>
            <a:endParaRPr lang="en-US" sz="1300" dirty="0"/>
          </a:p>
        </p:txBody>
      </p:sp>
      <p:sp>
        <p:nvSpPr>
          <p:cNvPr id="22" name="Text 18"/>
          <p:cNvSpPr txBox="1"/>
          <p:nvPr/>
        </p:nvSpPr>
        <p:spPr>
          <a:xfrm>
            <a:off x="3447288" y="3273552"/>
            <a:ext cx="2240280" cy="685800"/>
          </a:xfrm>
          <a:prstGeom prst="rect">
            <a:avLst/>
          </a:prstGeom>
          <a:noFill/>
          <a:ln/>
        </p:spPr>
        <p:txBody>
          <a:bodyPr wrap="square" lIns="0" tIns="0" rIns="0" bIns="0" rtlCol="0" anchor="t"/>
          <a:lstStyle/>
          <a:p>
            <a:pPr marL="0" indent="0">
              <a:lnSpc>
                <a:spcPct val="105000"/>
              </a:lnSpc>
              <a:buNone/>
            </a:pPr>
            <a:r>
              <a:rPr lang="en-US" sz="1100" dirty="0">
                <a:solidFill>
                  <a:srgbClr val="2E231D"/>
                </a:solidFill>
                <a:latin typeface="Arial" pitchFamily="34" charset="0"/>
                <a:ea typeface="Arial" pitchFamily="34" charset="-122"/>
                <a:cs typeface="Arial" pitchFamily="34" charset="-120"/>
              </a:rPr>
              <a:t>Audience in, subject line or campaign label out. No duplicate mailings.</a:t>
            </a:r>
            <a:endParaRPr lang="en-US" sz="1100" dirty="0"/>
          </a:p>
        </p:txBody>
      </p:sp>
      <p:sp>
        <p:nvSpPr>
          <p:cNvPr id="23" name="Shape 19"/>
          <p:cNvSpPr/>
          <p:nvPr/>
        </p:nvSpPr>
        <p:spPr>
          <a:xfrm>
            <a:off x="6035040" y="2743200"/>
            <a:ext cx="2606040" cy="1280160"/>
          </a:xfrm>
          <a:prstGeom prst="roundRect">
            <a:avLst>
              <a:gd name="adj" fmla="val 5714"/>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4" name="Text 20"/>
          <p:cNvSpPr txBox="1"/>
          <p:nvPr/>
        </p:nvSpPr>
        <p:spPr>
          <a:xfrm>
            <a:off x="6236208" y="2907792"/>
            <a:ext cx="2240280" cy="320040"/>
          </a:xfrm>
          <a:prstGeom prst="rect">
            <a:avLst/>
          </a:prstGeom>
          <a:noFill/>
          <a:ln/>
        </p:spPr>
        <p:txBody>
          <a:bodyPr wrap="square" lIns="0" tIns="0" rIns="0" bIns="0" rtlCol="0" anchor="t"/>
          <a:lstStyle/>
          <a:p>
            <a:pPr marL="0" indent="0">
              <a:buNone/>
            </a:pPr>
            <a:r>
              <a:rPr lang="en-US" sz="1300" b="1" dirty="0">
                <a:solidFill>
                  <a:srgbClr val="486C3C"/>
                </a:solidFill>
                <a:latin typeface="Poppins" pitchFamily="34" charset="0"/>
                <a:ea typeface="Poppins" pitchFamily="34" charset="-122"/>
                <a:cs typeface="Poppins" pitchFamily="34" charset="-120"/>
              </a:rPr>
              <a:t>Dates to seasons</a:t>
            </a:r>
            <a:endParaRPr lang="en-US" sz="1300" dirty="0"/>
          </a:p>
        </p:txBody>
      </p:sp>
      <p:sp>
        <p:nvSpPr>
          <p:cNvPr id="25" name="Text 21"/>
          <p:cNvSpPr txBox="1"/>
          <p:nvPr/>
        </p:nvSpPr>
        <p:spPr>
          <a:xfrm>
            <a:off x="6236208" y="3273552"/>
            <a:ext cx="2240280" cy="685800"/>
          </a:xfrm>
          <a:prstGeom prst="rect">
            <a:avLst/>
          </a:prstGeom>
          <a:noFill/>
          <a:ln/>
        </p:spPr>
        <p:txBody>
          <a:bodyPr wrap="square" lIns="0" tIns="0" rIns="0" bIns="0" rtlCol="0" anchor="t"/>
          <a:lstStyle/>
          <a:p>
            <a:pPr marL="0" indent="0">
              <a:lnSpc>
                <a:spcPct val="105000"/>
              </a:lnSpc>
              <a:buNone/>
            </a:pPr>
            <a:r>
              <a:rPr lang="en-US" sz="1100" dirty="0">
                <a:solidFill>
                  <a:srgbClr val="2E231D"/>
                </a:solidFill>
                <a:latin typeface="Arial" pitchFamily="34" charset="0"/>
                <a:ea typeface="Arial" pitchFamily="34" charset="-122"/>
                <a:cs typeface="Arial" pitchFamily="34" charset="-120"/>
              </a:rPr>
              <a:t>A date range in, a season or recruitment period out.</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CHOOSE YOUR TOOL</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Export value or translation code?</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cs typeface="Poppins" pitchFamily="34" charset="-120"/>
              </a:rPr>
              <a:t>20</a:t>
            </a:r>
            <a:endParaRPr lang="en-US" sz="900" dirty="0"/>
          </a:p>
        </p:txBody>
      </p:sp>
      <p:sp>
        <p:nvSpPr>
          <p:cNvPr id="8" name="Shape 4"/>
          <p:cNvSpPr/>
          <p:nvPr/>
        </p:nvSpPr>
        <p:spPr>
          <a:xfrm>
            <a:off x="457200" y="1280160"/>
            <a:ext cx="4023360" cy="2606040"/>
          </a:xfrm>
          <a:prstGeom prst="roundRect">
            <a:avLst>
              <a:gd name="adj" fmla="val 280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85800" y="1417320"/>
            <a:ext cx="3566160" cy="329184"/>
          </a:xfrm>
          <a:prstGeom prst="rect">
            <a:avLst/>
          </a:prstGeom>
          <a:noFill/>
          <a:ln/>
        </p:spPr>
        <p:txBody>
          <a:bodyPr wrap="square" lIns="0" tIns="0" rIns="0" bIns="0" rtlCol="0" anchor="t"/>
          <a:lstStyle/>
          <a:p>
            <a:pPr marL="0" indent="0">
              <a:buNone/>
            </a:pPr>
            <a:r>
              <a:rPr lang="en-US" sz="1400" b="1" dirty="0">
                <a:solidFill>
                  <a:srgbClr val="486C3C"/>
                </a:solidFill>
                <a:latin typeface="Poppins" pitchFamily="34" charset="0"/>
                <a:ea typeface="Poppins" pitchFamily="34" charset="-122"/>
                <a:cs typeface="Poppins" pitchFamily="34" charset="-120"/>
              </a:rPr>
              <a:t>Use a prompt export value when...</a:t>
            </a:r>
            <a:endParaRPr lang="en-US" sz="1400" dirty="0"/>
          </a:p>
        </p:txBody>
      </p:sp>
      <p:sp>
        <p:nvSpPr>
          <p:cNvPr id="10" name="Shape 6"/>
          <p:cNvSpPr/>
          <p:nvPr/>
        </p:nvSpPr>
        <p:spPr>
          <a:xfrm>
            <a:off x="685800" y="1965960"/>
            <a:ext cx="164592" cy="164592"/>
          </a:xfrm>
          <a:prstGeom prst="roundRect">
            <a:avLst>
              <a:gd name="adj" fmla="val 16667"/>
            </a:avLst>
          </a:prstGeom>
          <a:solidFill>
            <a:srgbClr val="E7F1E1"/>
          </a:solidFill>
          <a:ln w="12700">
            <a:solidFill>
              <a:srgbClr val="B9D9AD"/>
            </a:solidFill>
            <a:prstDash val="solid"/>
          </a:ln>
        </p:spPr>
        <p:txBody>
          <a:bodyPr/>
          <a:lstStyle/>
          <a:p>
            <a:endParaRPr lang="en-US"/>
          </a:p>
        </p:txBody>
      </p:sp>
      <p:sp>
        <p:nvSpPr>
          <p:cNvPr id="11" name="Text 7"/>
          <p:cNvSpPr txBox="1"/>
          <p:nvPr/>
        </p:nvSpPr>
        <p:spPr>
          <a:xfrm>
            <a:off x="987552" y="1874520"/>
            <a:ext cx="3337560" cy="384048"/>
          </a:xfrm>
          <a:prstGeom prst="rect">
            <a:avLst/>
          </a:prstGeom>
          <a:noFill/>
          <a:ln/>
        </p:spPr>
        <p:txBody>
          <a:bodyPr wrap="square" lIns="0" tIns="0" rIns="0" bIns="0" rtlCol="0" anchor="ctr"/>
          <a:lstStyle/>
          <a:p>
            <a:pPr marL="0" indent="0">
              <a:buNone/>
            </a:pPr>
            <a:r>
              <a:rPr lang="en-US" sz="1150" dirty="0">
                <a:solidFill>
                  <a:srgbClr val="2E231D"/>
                </a:solidFill>
                <a:latin typeface="Arial" pitchFamily="34" charset="0"/>
                <a:ea typeface="Arial" pitchFamily="34" charset="-122"/>
                <a:cs typeface="Arial" pitchFamily="34" charset="-120"/>
              </a:rPr>
              <a:t>The alternate meaning belongs to that prompt</a:t>
            </a:r>
            <a:endParaRPr lang="en-US" sz="1150" dirty="0"/>
          </a:p>
        </p:txBody>
      </p:sp>
      <p:sp>
        <p:nvSpPr>
          <p:cNvPr id="12" name="Shape 8"/>
          <p:cNvSpPr/>
          <p:nvPr/>
        </p:nvSpPr>
        <p:spPr>
          <a:xfrm>
            <a:off x="685800" y="2441448"/>
            <a:ext cx="164592" cy="164592"/>
          </a:xfrm>
          <a:prstGeom prst="roundRect">
            <a:avLst>
              <a:gd name="adj" fmla="val 16667"/>
            </a:avLst>
          </a:prstGeom>
          <a:solidFill>
            <a:srgbClr val="E7F1E1"/>
          </a:solidFill>
          <a:ln w="12700">
            <a:solidFill>
              <a:srgbClr val="B9D9AD"/>
            </a:solidFill>
            <a:prstDash val="solid"/>
          </a:ln>
        </p:spPr>
        <p:txBody>
          <a:bodyPr/>
          <a:lstStyle/>
          <a:p>
            <a:endParaRPr lang="en-US"/>
          </a:p>
        </p:txBody>
      </p:sp>
      <p:sp>
        <p:nvSpPr>
          <p:cNvPr id="13" name="Text 9"/>
          <p:cNvSpPr txBox="1"/>
          <p:nvPr/>
        </p:nvSpPr>
        <p:spPr>
          <a:xfrm>
            <a:off x="987552" y="2350008"/>
            <a:ext cx="3337560" cy="384048"/>
          </a:xfrm>
          <a:prstGeom prst="rect">
            <a:avLst/>
          </a:prstGeom>
          <a:noFill/>
          <a:ln/>
        </p:spPr>
        <p:txBody>
          <a:bodyPr wrap="square" lIns="0" tIns="0" rIns="0" bIns="0" rtlCol="0" anchor="ctr"/>
          <a:lstStyle/>
          <a:p>
            <a:pPr marL="0" indent="0">
              <a:buNone/>
            </a:pPr>
            <a:r>
              <a:rPr lang="en-US" sz="1150" dirty="0">
                <a:solidFill>
                  <a:srgbClr val="2E231D"/>
                </a:solidFill>
                <a:latin typeface="Arial" pitchFamily="34" charset="0"/>
                <a:ea typeface="Arial" pitchFamily="34" charset="-122"/>
                <a:cs typeface="Arial" pitchFamily="34" charset="-120"/>
              </a:rPr>
              <a:t>You need a stable ID, short code, label, or grouping</a:t>
            </a:r>
            <a:endParaRPr lang="en-US" sz="1150" dirty="0"/>
          </a:p>
        </p:txBody>
      </p:sp>
      <p:sp>
        <p:nvSpPr>
          <p:cNvPr id="14" name="Shape 10"/>
          <p:cNvSpPr/>
          <p:nvPr/>
        </p:nvSpPr>
        <p:spPr>
          <a:xfrm>
            <a:off x="685800" y="2916936"/>
            <a:ext cx="164592" cy="164592"/>
          </a:xfrm>
          <a:prstGeom prst="roundRect">
            <a:avLst>
              <a:gd name="adj" fmla="val 16667"/>
            </a:avLst>
          </a:prstGeom>
          <a:solidFill>
            <a:srgbClr val="E7F1E1"/>
          </a:solidFill>
          <a:ln w="12700">
            <a:solidFill>
              <a:srgbClr val="B9D9AD"/>
            </a:solidFill>
            <a:prstDash val="solid"/>
          </a:ln>
        </p:spPr>
        <p:txBody>
          <a:bodyPr/>
          <a:lstStyle/>
          <a:p>
            <a:endParaRPr lang="en-US"/>
          </a:p>
        </p:txBody>
      </p:sp>
      <p:sp>
        <p:nvSpPr>
          <p:cNvPr id="15" name="Text 11"/>
          <p:cNvSpPr txBox="1"/>
          <p:nvPr/>
        </p:nvSpPr>
        <p:spPr>
          <a:xfrm>
            <a:off x="987552" y="2825496"/>
            <a:ext cx="3337560" cy="384048"/>
          </a:xfrm>
          <a:prstGeom prst="rect">
            <a:avLst/>
          </a:prstGeom>
          <a:noFill/>
          <a:ln/>
        </p:spPr>
        <p:txBody>
          <a:bodyPr wrap="square" lIns="0" tIns="0" rIns="0" bIns="0" rtlCol="0" anchor="ctr"/>
          <a:lstStyle/>
          <a:p>
            <a:pPr marL="0" indent="0">
              <a:buNone/>
            </a:pPr>
            <a:r>
              <a:rPr lang="en-US" sz="1150" dirty="0">
                <a:solidFill>
                  <a:srgbClr val="2E231D"/>
                </a:solidFill>
                <a:latin typeface="Arial" pitchFamily="34" charset="0"/>
                <a:ea typeface="Arial" pitchFamily="34" charset="-122"/>
                <a:cs typeface="Arial" pitchFamily="34" charset="-120"/>
              </a:rPr>
              <a:t>It should travel with the prompt everywhere</a:t>
            </a:r>
            <a:endParaRPr lang="en-US" sz="1150" dirty="0"/>
          </a:p>
        </p:txBody>
      </p:sp>
      <p:sp>
        <p:nvSpPr>
          <p:cNvPr id="16" name="Shape 12"/>
          <p:cNvSpPr/>
          <p:nvPr/>
        </p:nvSpPr>
        <p:spPr>
          <a:xfrm>
            <a:off x="685800" y="3392424"/>
            <a:ext cx="164592" cy="164592"/>
          </a:xfrm>
          <a:prstGeom prst="roundRect">
            <a:avLst>
              <a:gd name="adj" fmla="val 16667"/>
            </a:avLst>
          </a:prstGeom>
          <a:solidFill>
            <a:srgbClr val="E7F1E1"/>
          </a:solidFill>
          <a:ln w="12700">
            <a:solidFill>
              <a:srgbClr val="B9D9AD"/>
            </a:solidFill>
            <a:prstDash val="solid"/>
          </a:ln>
        </p:spPr>
        <p:txBody>
          <a:bodyPr/>
          <a:lstStyle/>
          <a:p>
            <a:endParaRPr lang="en-US"/>
          </a:p>
        </p:txBody>
      </p:sp>
      <p:sp>
        <p:nvSpPr>
          <p:cNvPr id="17" name="Text 13"/>
          <p:cNvSpPr txBox="1"/>
          <p:nvPr/>
        </p:nvSpPr>
        <p:spPr>
          <a:xfrm>
            <a:off x="987552" y="3300984"/>
            <a:ext cx="3337560" cy="384048"/>
          </a:xfrm>
          <a:prstGeom prst="rect">
            <a:avLst/>
          </a:prstGeom>
          <a:noFill/>
          <a:ln/>
        </p:spPr>
        <p:txBody>
          <a:bodyPr wrap="square" lIns="0" tIns="0" rIns="0" bIns="0" rtlCol="0" anchor="ctr"/>
          <a:lstStyle/>
          <a:p>
            <a:pPr marL="0" indent="0">
              <a:buNone/>
            </a:pPr>
            <a:r>
              <a:rPr lang="en-US" sz="1150" dirty="0">
                <a:solidFill>
                  <a:srgbClr val="2E231D"/>
                </a:solidFill>
                <a:latin typeface="Arial" pitchFamily="34" charset="0"/>
                <a:ea typeface="Arial" pitchFamily="34" charset="-122"/>
                <a:cs typeface="Arial" pitchFamily="34" charset="-120"/>
              </a:rPr>
              <a:t>It's a simple one-to-one representation</a:t>
            </a:r>
            <a:endParaRPr lang="en-US" sz="1150" dirty="0"/>
          </a:p>
        </p:txBody>
      </p:sp>
      <p:sp>
        <p:nvSpPr>
          <p:cNvPr id="18" name="Shape 14"/>
          <p:cNvSpPr/>
          <p:nvPr/>
        </p:nvSpPr>
        <p:spPr>
          <a:xfrm>
            <a:off x="4663440" y="1280160"/>
            <a:ext cx="4023360" cy="2606040"/>
          </a:xfrm>
          <a:prstGeom prst="roundRect">
            <a:avLst>
              <a:gd name="adj" fmla="val 280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9" name="Text 15"/>
          <p:cNvSpPr txBox="1"/>
          <p:nvPr/>
        </p:nvSpPr>
        <p:spPr>
          <a:xfrm>
            <a:off x="4892040" y="1417320"/>
            <a:ext cx="3566160" cy="329184"/>
          </a:xfrm>
          <a:prstGeom prst="rect">
            <a:avLst/>
          </a:prstGeom>
          <a:noFill/>
          <a:ln/>
        </p:spPr>
        <p:txBody>
          <a:bodyPr wrap="square" lIns="0" tIns="0" rIns="0" bIns="0" rtlCol="0" anchor="t"/>
          <a:lstStyle/>
          <a:p>
            <a:pPr marL="0" indent="0">
              <a:buNone/>
            </a:pPr>
            <a:r>
              <a:rPr lang="en-US" sz="1400" b="1" dirty="0">
                <a:solidFill>
                  <a:srgbClr val="433129"/>
                </a:solidFill>
                <a:latin typeface="Poppins" pitchFamily="34" charset="0"/>
                <a:ea typeface="Poppins" pitchFamily="34" charset="-122"/>
                <a:cs typeface="Poppins" pitchFamily="34" charset="-120"/>
              </a:rPr>
              <a:t>Use a translation code when...</a:t>
            </a:r>
            <a:endParaRPr lang="en-US" sz="1400" dirty="0"/>
          </a:p>
        </p:txBody>
      </p:sp>
      <p:sp>
        <p:nvSpPr>
          <p:cNvPr id="20" name="Shape 16"/>
          <p:cNvSpPr/>
          <p:nvPr/>
        </p:nvSpPr>
        <p:spPr>
          <a:xfrm>
            <a:off x="4892040" y="1965960"/>
            <a:ext cx="164592" cy="164592"/>
          </a:xfrm>
          <a:prstGeom prst="roundRect">
            <a:avLst>
              <a:gd name="adj" fmla="val 16667"/>
            </a:avLst>
          </a:prstGeom>
          <a:solidFill>
            <a:srgbClr val="7BB867"/>
          </a:solidFill>
          <a:ln w="12700">
            <a:solidFill>
              <a:srgbClr val="7BB867"/>
            </a:solidFill>
            <a:prstDash val="solid"/>
          </a:ln>
        </p:spPr>
        <p:txBody>
          <a:bodyPr/>
          <a:lstStyle/>
          <a:p>
            <a:endParaRPr lang="en-US"/>
          </a:p>
        </p:txBody>
      </p:sp>
      <p:sp>
        <p:nvSpPr>
          <p:cNvPr id="21" name="Text 17"/>
          <p:cNvSpPr txBox="1"/>
          <p:nvPr/>
        </p:nvSpPr>
        <p:spPr>
          <a:xfrm>
            <a:off x="5193792" y="1874520"/>
            <a:ext cx="3337560" cy="384048"/>
          </a:xfrm>
          <a:prstGeom prst="rect">
            <a:avLst/>
          </a:prstGeom>
          <a:noFill/>
          <a:ln/>
        </p:spPr>
        <p:txBody>
          <a:bodyPr wrap="square" lIns="0" tIns="0" rIns="0" bIns="0" rtlCol="0" anchor="ctr"/>
          <a:lstStyle/>
          <a:p>
            <a:pPr marL="0" indent="0">
              <a:buNone/>
            </a:pPr>
            <a:r>
              <a:rPr lang="en-US" sz="1150" dirty="0">
                <a:solidFill>
                  <a:srgbClr val="2E231D"/>
                </a:solidFill>
                <a:latin typeface="Arial" pitchFamily="34" charset="0"/>
                <a:ea typeface="Arial" pitchFamily="34" charset="-122"/>
                <a:cs typeface="Arial" pitchFamily="34" charset="-120"/>
              </a:rPr>
              <a:t>The result is a related business rule or classification</a:t>
            </a:r>
            <a:endParaRPr lang="en-US" sz="1150" dirty="0"/>
          </a:p>
        </p:txBody>
      </p:sp>
      <p:sp>
        <p:nvSpPr>
          <p:cNvPr id="22" name="Shape 18"/>
          <p:cNvSpPr/>
          <p:nvPr/>
        </p:nvSpPr>
        <p:spPr>
          <a:xfrm>
            <a:off x="4892040" y="2441448"/>
            <a:ext cx="164592" cy="164592"/>
          </a:xfrm>
          <a:prstGeom prst="roundRect">
            <a:avLst>
              <a:gd name="adj" fmla="val 16667"/>
            </a:avLst>
          </a:prstGeom>
          <a:solidFill>
            <a:srgbClr val="7BB867"/>
          </a:solidFill>
          <a:ln w="12700">
            <a:solidFill>
              <a:srgbClr val="7BB867"/>
            </a:solidFill>
            <a:prstDash val="solid"/>
          </a:ln>
        </p:spPr>
        <p:txBody>
          <a:bodyPr/>
          <a:lstStyle/>
          <a:p>
            <a:endParaRPr lang="en-US"/>
          </a:p>
        </p:txBody>
      </p:sp>
      <p:sp>
        <p:nvSpPr>
          <p:cNvPr id="23" name="Text 19"/>
          <p:cNvSpPr txBox="1"/>
          <p:nvPr/>
        </p:nvSpPr>
        <p:spPr>
          <a:xfrm>
            <a:off x="5193792" y="2350008"/>
            <a:ext cx="3337560" cy="384048"/>
          </a:xfrm>
          <a:prstGeom prst="rect">
            <a:avLst/>
          </a:prstGeom>
          <a:noFill/>
          <a:ln/>
        </p:spPr>
        <p:txBody>
          <a:bodyPr wrap="square" lIns="0" tIns="0" rIns="0" bIns="0" rtlCol="0" anchor="ctr"/>
          <a:lstStyle/>
          <a:p>
            <a:pPr marL="0" indent="0">
              <a:buNone/>
            </a:pPr>
            <a:r>
              <a:rPr lang="en-US" sz="1150" dirty="0">
                <a:solidFill>
                  <a:srgbClr val="2E231D"/>
                </a:solidFill>
                <a:latin typeface="Arial" pitchFamily="34" charset="0"/>
                <a:ea typeface="Arial" pitchFamily="34" charset="-122"/>
                <a:cs typeface="Arial" pitchFamily="34" charset="-120"/>
              </a:rPr>
              <a:t>You're mapping a value to an operational outcome</a:t>
            </a:r>
            <a:endParaRPr lang="en-US" sz="1150" dirty="0"/>
          </a:p>
        </p:txBody>
      </p:sp>
      <p:sp>
        <p:nvSpPr>
          <p:cNvPr id="24" name="Shape 20"/>
          <p:cNvSpPr/>
          <p:nvPr/>
        </p:nvSpPr>
        <p:spPr>
          <a:xfrm>
            <a:off x="4892040" y="2916936"/>
            <a:ext cx="164592" cy="164592"/>
          </a:xfrm>
          <a:prstGeom prst="roundRect">
            <a:avLst>
              <a:gd name="adj" fmla="val 16667"/>
            </a:avLst>
          </a:prstGeom>
          <a:solidFill>
            <a:srgbClr val="7BB867"/>
          </a:solidFill>
          <a:ln w="12700">
            <a:solidFill>
              <a:srgbClr val="7BB867"/>
            </a:solidFill>
            <a:prstDash val="solid"/>
          </a:ln>
        </p:spPr>
        <p:txBody>
          <a:bodyPr/>
          <a:lstStyle/>
          <a:p>
            <a:endParaRPr lang="en-US"/>
          </a:p>
        </p:txBody>
      </p:sp>
      <p:sp>
        <p:nvSpPr>
          <p:cNvPr id="25" name="Text 21"/>
          <p:cNvSpPr txBox="1"/>
          <p:nvPr/>
        </p:nvSpPr>
        <p:spPr>
          <a:xfrm>
            <a:off x="5193792" y="2825496"/>
            <a:ext cx="3337560" cy="384048"/>
          </a:xfrm>
          <a:prstGeom prst="rect">
            <a:avLst/>
          </a:prstGeom>
          <a:noFill/>
          <a:ln/>
        </p:spPr>
        <p:txBody>
          <a:bodyPr wrap="square" lIns="0" tIns="0" rIns="0" bIns="0" rtlCol="0" anchor="ctr"/>
          <a:lstStyle/>
          <a:p>
            <a:pPr marL="0" indent="0">
              <a:buNone/>
            </a:pPr>
            <a:r>
              <a:rPr lang="en-US" sz="1150" dirty="0">
                <a:solidFill>
                  <a:srgbClr val="2E231D"/>
                </a:solidFill>
                <a:latin typeface="Arial" pitchFamily="34" charset="0"/>
                <a:ea typeface="Arial" pitchFamily="34" charset="-122"/>
                <a:cs typeface="Arial" pitchFamily="34" charset="-120"/>
              </a:rPr>
              <a:t>The same value needs different outcomes by context</a:t>
            </a:r>
            <a:endParaRPr lang="en-US" sz="1150" dirty="0"/>
          </a:p>
        </p:txBody>
      </p:sp>
      <p:sp>
        <p:nvSpPr>
          <p:cNvPr id="26" name="Shape 22"/>
          <p:cNvSpPr/>
          <p:nvPr/>
        </p:nvSpPr>
        <p:spPr>
          <a:xfrm>
            <a:off x="4892040" y="3392424"/>
            <a:ext cx="164592" cy="164592"/>
          </a:xfrm>
          <a:prstGeom prst="roundRect">
            <a:avLst>
              <a:gd name="adj" fmla="val 16667"/>
            </a:avLst>
          </a:prstGeom>
          <a:solidFill>
            <a:srgbClr val="7BB867"/>
          </a:solidFill>
          <a:ln w="12700">
            <a:solidFill>
              <a:srgbClr val="7BB867"/>
            </a:solidFill>
            <a:prstDash val="solid"/>
          </a:ln>
        </p:spPr>
        <p:txBody>
          <a:bodyPr/>
          <a:lstStyle/>
          <a:p>
            <a:endParaRPr lang="en-US"/>
          </a:p>
        </p:txBody>
      </p:sp>
      <p:sp>
        <p:nvSpPr>
          <p:cNvPr id="27" name="Text 23"/>
          <p:cNvSpPr txBox="1"/>
          <p:nvPr/>
        </p:nvSpPr>
        <p:spPr>
          <a:xfrm>
            <a:off x="5193792" y="3300984"/>
            <a:ext cx="3337560" cy="384048"/>
          </a:xfrm>
          <a:prstGeom prst="rect">
            <a:avLst/>
          </a:prstGeom>
          <a:noFill/>
          <a:ln/>
        </p:spPr>
        <p:txBody>
          <a:bodyPr wrap="square" lIns="0" tIns="0" rIns="0" bIns="0" rtlCol="0" anchor="ctr"/>
          <a:lstStyle/>
          <a:p>
            <a:pPr marL="0" indent="0">
              <a:buNone/>
            </a:pPr>
            <a:r>
              <a:rPr lang="en-US" sz="1150" dirty="0">
                <a:solidFill>
                  <a:srgbClr val="2E231D"/>
                </a:solidFill>
                <a:latin typeface="Arial" pitchFamily="34" charset="0"/>
                <a:ea typeface="Arial" pitchFamily="34" charset="-122"/>
                <a:cs typeface="Arial" pitchFamily="34" charset="-120"/>
              </a:rPr>
              <a:t>You need ranges or a combination of inputs</a:t>
            </a:r>
            <a:endParaRPr lang="en-US" sz="11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433129"/>
        </a:solidFill>
        <a:effectLst/>
      </p:bgPr>
    </p:bg>
    <p:spTree>
      <p:nvGrpSpPr>
        <p:cNvPr id="1" name=""/>
        <p:cNvGrpSpPr/>
        <p:nvPr/>
      </p:nvGrpSpPr>
      <p:grpSpPr>
        <a:xfrm>
          <a:off x="0" y="0"/>
          <a:ext cx="0" cy="0"/>
          <a:chOff x="0" y="0"/>
          <a:chExt cx="0" cy="0"/>
        </a:xfrm>
      </p:grpSpPr>
      <p:pic>
        <p:nvPicPr>
          <p:cNvPr id="2" name="Image 0" descr="/home/claude/logo/ring_spring.png"/>
          <p:cNvPicPr>
            <a:picLocks noChangeAspect="1"/>
          </p:cNvPicPr>
          <p:nvPr/>
        </p:nvPicPr>
        <p:blipFill>
          <a:blip r:embed="rId3">
            <a:alphaModFix amt="12000"/>
          </a:blip>
          <a:stretch>
            <a:fillRect/>
          </a:stretch>
        </p:blipFill>
        <p:spPr>
          <a:xfrm>
            <a:off x="4206240" y="-182880"/>
            <a:ext cx="6583680" cy="4187952"/>
          </a:xfrm>
          <a:prstGeom prst="rect">
            <a:avLst/>
          </a:prstGeom>
        </p:spPr>
      </p:pic>
      <p:sp>
        <p:nvSpPr>
          <p:cNvPr id="3" name="Text 0"/>
          <p:cNvSpPr txBox="1"/>
          <p:nvPr/>
        </p:nvSpPr>
        <p:spPr>
          <a:xfrm>
            <a:off x="548640" y="1143000"/>
            <a:ext cx="2743200" cy="1005840"/>
          </a:xfrm>
          <a:prstGeom prst="rect">
            <a:avLst/>
          </a:prstGeom>
          <a:noFill/>
          <a:ln/>
        </p:spPr>
        <p:txBody>
          <a:bodyPr wrap="square" lIns="0" tIns="0" rIns="0" bIns="0" rtlCol="0" anchor="t"/>
          <a:lstStyle/>
          <a:p>
            <a:pPr marL="0" indent="0">
              <a:buNone/>
            </a:pPr>
            <a:r>
              <a:rPr lang="en-US" sz="6600" b="1" dirty="0">
                <a:solidFill>
                  <a:srgbClr val="7BB867"/>
                </a:solidFill>
                <a:latin typeface="Poppins" pitchFamily="34" charset="0"/>
                <a:ea typeface="Poppins" pitchFamily="34" charset="-122"/>
                <a:cs typeface="Poppins" pitchFamily="34" charset="-120"/>
              </a:rPr>
              <a:t>03</a:t>
            </a:r>
            <a:endParaRPr lang="en-US" sz="6600" dirty="0"/>
          </a:p>
        </p:txBody>
      </p:sp>
      <p:sp>
        <p:nvSpPr>
          <p:cNvPr id="4" name="Text 1"/>
          <p:cNvSpPr txBox="1"/>
          <p:nvPr/>
        </p:nvSpPr>
        <p:spPr>
          <a:xfrm>
            <a:off x="548640" y="2240280"/>
            <a:ext cx="6858000" cy="685800"/>
          </a:xfrm>
          <a:prstGeom prst="rect">
            <a:avLst/>
          </a:prstGeom>
          <a:noFill/>
          <a:ln/>
        </p:spPr>
        <p:txBody>
          <a:bodyPr wrap="square" lIns="0" tIns="0" rIns="0" bIns="0" rtlCol="0" anchor="t"/>
          <a:lstStyle/>
          <a:p>
            <a:pPr marL="0" indent="0">
              <a:buNone/>
            </a:pPr>
            <a:r>
              <a:rPr lang="en-US" sz="3400" b="1" dirty="0">
                <a:solidFill>
                  <a:srgbClr val="FFFFFF"/>
                </a:solidFill>
                <a:latin typeface="Poppins" pitchFamily="34" charset="0"/>
                <a:ea typeface="Poppins" pitchFamily="34" charset="-122"/>
                <a:cs typeface="Poppins" pitchFamily="34" charset="-120"/>
              </a:rPr>
              <a:t>Subquery exports</a:t>
            </a:r>
            <a:endParaRPr lang="en-US" sz="3400" dirty="0"/>
          </a:p>
        </p:txBody>
      </p:sp>
      <p:sp>
        <p:nvSpPr>
          <p:cNvPr id="5" name="Text 2"/>
          <p:cNvSpPr txBox="1"/>
          <p:nvPr/>
        </p:nvSpPr>
        <p:spPr>
          <a:xfrm>
            <a:off x="548640" y="2926080"/>
            <a:ext cx="6400800" cy="411480"/>
          </a:xfrm>
          <a:prstGeom prst="rect">
            <a:avLst/>
          </a:prstGeom>
          <a:noFill/>
          <a:ln/>
        </p:spPr>
        <p:txBody>
          <a:bodyPr wrap="square" lIns="0" tIns="0" rIns="0" bIns="0" rtlCol="0" anchor="t"/>
          <a:lstStyle/>
          <a:p>
            <a:pPr marL="0" indent="0">
              <a:buNone/>
            </a:pPr>
            <a:r>
              <a:rPr lang="en-US" sz="1600" i="1" dirty="0">
                <a:solidFill>
                  <a:srgbClr val="D9E8D2"/>
                </a:solidFill>
                <a:latin typeface="Arial" pitchFamily="34" charset="0"/>
                <a:ea typeface="Arial" pitchFamily="34" charset="-122"/>
                <a:cs typeface="Arial" pitchFamily="34" charset="-120"/>
              </a:rPr>
              <a:t>Getting the right value out of the query.</a:t>
            </a:r>
            <a:endParaRPr lang="en-US" sz="1600" dirty="0"/>
          </a:p>
        </p:txBody>
      </p:sp>
      <p:pic>
        <p:nvPicPr>
          <p:cNvPr id="6" name="Image 1" descr="/home/claude/logo/wordmark_white.png"/>
          <p:cNvPicPr>
            <a:picLocks noChangeAspect="1"/>
          </p:cNvPicPr>
          <p:nvPr/>
        </p:nvPicPr>
        <p:blipFill>
          <a:blip r:embed="rId4"/>
          <a:stretch>
            <a:fillRect/>
          </a:stretch>
        </p:blipFill>
        <p:spPr>
          <a:xfrm>
            <a:off x="548640" y="4572000"/>
            <a:ext cx="1097280" cy="13807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SUBQUERY EXPORTS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When the mapping is not the output</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22</a:t>
            </a:r>
            <a:endParaRPr lang="en-US" sz="900" dirty="0"/>
          </a:p>
        </p:txBody>
      </p:sp>
      <p:sp>
        <p:nvSpPr>
          <p:cNvPr id="8" name="Shape 4"/>
          <p:cNvSpPr/>
          <p:nvPr/>
        </p:nvSpPr>
        <p:spPr>
          <a:xfrm>
            <a:off x="457200" y="1280160"/>
            <a:ext cx="2560320" cy="2423160"/>
          </a:xfrm>
          <a:prstGeom prst="roundRect">
            <a:avLst>
              <a:gd name="adj" fmla="val 3019"/>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58368" y="1444752"/>
            <a:ext cx="2194560" cy="201168"/>
          </a:xfrm>
          <a:prstGeom prst="rect">
            <a:avLst/>
          </a:prstGeom>
          <a:noFill/>
          <a:ln/>
        </p:spPr>
        <p:txBody>
          <a:bodyPr wrap="square" lIns="0" tIns="0" rIns="0" bIns="0" rtlCol="0" anchor="t"/>
          <a:lstStyle/>
          <a:p>
            <a:pPr marL="0" indent="0">
              <a:buNone/>
            </a:pPr>
            <a:r>
              <a:rPr lang="en-US" sz="950" b="1" kern="0" spc="200" dirty="0">
                <a:solidFill>
                  <a:srgbClr val="7BB867"/>
                </a:solidFill>
                <a:latin typeface="Poppins" pitchFamily="34" charset="0"/>
                <a:ea typeface="Poppins" pitchFamily="34" charset="-122"/>
                <a:cs typeface="Poppins" pitchFamily="34" charset="-120"/>
              </a:rPr>
              <a:t>STORES</a:t>
            </a:r>
            <a:endParaRPr lang="en-US" sz="950" dirty="0"/>
          </a:p>
        </p:txBody>
      </p:sp>
      <p:sp>
        <p:nvSpPr>
          <p:cNvPr id="10" name="Text 6"/>
          <p:cNvSpPr txBox="1"/>
          <p:nvPr/>
        </p:nvSpPr>
        <p:spPr>
          <a:xfrm>
            <a:off x="658368" y="1691640"/>
            <a:ext cx="2194560" cy="365760"/>
          </a:xfrm>
          <a:prstGeom prst="rect">
            <a:avLst/>
          </a:prstGeom>
          <a:noFill/>
          <a:ln/>
        </p:spPr>
        <p:txBody>
          <a:bodyPr wrap="square" lIns="0" tIns="0" rIns="0" bIns="0" rtlCol="0" anchor="t"/>
          <a:lstStyle/>
          <a:p>
            <a:pPr marL="0" indent="0">
              <a:buNone/>
            </a:pPr>
            <a:r>
              <a:rPr lang="en-US" sz="1500" b="1" dirty="0">
                <a:solidFill>
                  <a:srgbClr val="433129"/>
                </a:solidFill>
                <a:latin typeface="Poppins" pitchFamily="34" charset="0"/>
                <a:ea typeface="Poppins" pitchFamily="34" charset="-122"/>
                <a:cs typeface="Poppins" pitchFamily="34" charset="-120"/>
              </a:rPr>
              <a:t>Prompt export values</a:t>
            </a:r>
            <a:endParaRPr lang="en-US" sz="1500" dirty="0"/>
          </a:p>
        </p:txBody>
      </p:sp>
      <p:sp>
        <p:nvSpPr>
          <p:cNvPr id="11" name="Text 7"/>
          <p:cNvSpPr txBox="1"/>
          <p:nvPr/>
        </p:nvSpPr>
        <p:spPr>
          <a:xfrm>
            <a:off x="658368" y="2148840"/>
            <a:ext cx="2194560" cy="731520"/>
          </a:xfrm>
          <a:prstGeom prst="rect">
            <a:avLst/>
          </a:prstGeom>
          <a:noFill/>
          <a:ln/>
        </p:spPr>
        <p:txBody>
          <a:bodyPr wrap="square" lIns="0" tIns="0" rIns="0" bIns="0" rtlCol="0" anchor="t"/>
          <a:lstStyle/>
          <a:p>
            <a:pPr marL="0" indent="0">
              <a:lnSpc>
                <a:spcPct val="110000"/>
              </a:lnSpc>
              <a:buNone/>
            </a:pPr>
            <a:r>
              <a:rPr lang="en-US" sz="1150" dirty="0">
                <a:solidFill>
                  <a:srgbClr val="2E231D"/>
                </a:solidFill>
                <a:latin typeface="Arial" pitchFamily="34" charset="0"/>
                <a:ea typeface="Arial" pitchFamily="34" charset="-122"/>
                <a:cs typeface="Arial" pitchFamily="34" charset="-120"/>
              </a:rPr>
              <a:t>Store alternate versions of the selected prompt.</a:t>
            </a:r>
            <a:endParaRPr lang="en-US" sz="1150" dirty="0"/>
          </a:p>
        </p:txBody>
      </p:sp>
      <p:sp>
        <p:nvSpPr>
          <p:cNvPr id="12" name="Shape 8"/>
          <p:cNvSpPr/>
          <p:nvPr/>
        </p:nvSpPr>
        <p:spPr>
          <a:xfrm>
            <a:off x="658368" y="3063240"/>
            <a:ext cx="2157984" cy="411480"/>
          </a:xfrm>
          <a:prstGeom prst="roundRect">
            <a:avLst>
              <a:gd name="adj" fmla="val 13333"/>
            </a:avLst>
          </a:prstGeom>
          <a:solidFill>
            <a:srgbClr val="E7F1E1"/>
          </a:solidFill>
          <a:ln w="12700">
            <a:solidFill>
              <a:srgbClr val="B9D9AD"/>
            </a:solidFill>
            <a:prstDash val="solid"/>
          </a:ln>
        </p:spPr>
        <p:txBody>
          <a:bodyPr/>
          <a:lstStyle/>
          <a:p>
            <a:endParaRPr lang="en-US"/>
          </a:p>
        </p:txBody>
      </p:sp>
      <p:sp>
        <p:nvSpPr>
          <p:cNvPr id="13" name="Text 9"/>
          <p:cNvSpPr txBox="1"/>
          <p:nvPr/>
        </p:nvSpPr>
        <p:spPr>
          <a:xfrm>
            <a:off x="731520" y="3063240"/>
            <a:ext cx="2011680" cy="411480"/>
          </a:xfrm>
          <a:prstGeom prst="rect">
            <a:avLst/>
          </a:prstGeom>
          <a:noFill/>
          <a:ln/>
        </p:spPr>
        <p:txBody>
          <a:bodyPr wrap="square" lIns="0" tIns="0" rIns="0" bIns="0" rtlCol="0" anchor="ctr"/>
          <a:lstStyle/>
          <a:p>
            <a:pPr marL="0" indent="0" algn="ctr">
              <a:buNone/>
            </a:pPr>
            <a:r>
              <a:rPr lang="en-US" sz="1100" b="1" dirty="0">
                <a:solidFill>
                  <a:srgbClr val="35522C"/>
                </a:solidFill>
                <a:latin typeface="Poppins" pitchFamily="34" charset="0"/>
                <a:ea typeface="Poppins" pitchFamily="34" charset="-122"/>
                <a:cs typeface="Poppins" pitchFamily="34" charset="-120"/>
              </a:rPr>
              <a:t>MBAO</a:t>
            </a:r>
            <a:endParaRPr lang="en-US" sz="1100" dirty="0"/>
          </a:p>
        </p:txBody>
      </p:sp>
      <p:sp>
        <p:nvSpPr>
          <p:cNvPr id="14" name="Shape 10"/>
          <p:cNvSpPr/>
          <p:nvPr/>
        </p:nvSpPr>
        <p:spPr>
          <a:xfrm>
            <a:off x="3035808" y="2487168"/>
            <a:ext cx="237744" cy="914"/>
          </a:xfrm>
          <a:prstGeom prst="line">
            <a:avLst/>
          </a:prstGeom>
          <a:noFill/>
          <a:ln w="15875">
            <a:solidFill>
              <a:srgbClr val="486C3C"/>
            </a:solidFill>
            <a:prstDash val="solid"/>
            <a:tailEnd type="triangle"/>
          </a:ln>
        </p:spPr>
        <p:txBody>
          <a:bodyPr/>
          <a:lstStyle/>
          <a:p>
            <a:endParaRPr lang="en-US"/>
          </a:p>
        </p:txBody>
      </p:sp>
      <p:sp>
        <p:nvSpPr>
          <p:cNvPr id="15" name="Shape 11"/>
          <p:cNvSpPr/>
          <p:nvPr/>
        </p:nvSpPr>
        <p:spPr>
          <a:xfrm>
            <a:off x="3291840" y="1280160"/>
            <a:ext cx="2560320" cy="2423160"/>
          </a:xfrm>
          <a:prstGeom prst="roundRect">
            <a:avLst>
              <a:gd name="adj" fmla="val 3019"/>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6" name="Text 12"/>
          <p:cNvSpPr txBox="1"/>
          <p:nvPr/>
        </p:nvSpPr>
        <p:spPr>
          <a:xfrm>
            <a:off x="3493008" y="1444752"/>
            <a:ext cx="2194560" cy="201168"/>
          </a:xfrm>
          <a:prstGeom prst="rect">
            <a:avLst/>
          </a:prstGeom>
          <a:noFill/>
          <a:ln/>
        </p:spPr>
        <p:txBody>
          <a:bodyPr wrap="square" lIns="0" tIns="0" rIns="0" bIns="0" rtlCol="0" anchor="t"/>
          <a:lstStyle/>
          <a:p>
            <a:pPr marL="0" indent="0">
              <a:buNone/>
            </a:pPr>
            <a:r>
              <a:rPr lang="en-US" sz="950" b="1" kern="0" spc="200" dirty="0">
                <a:solidFill>
                  <a:srgbClr val="7BB867"/>
                </a:solidFill>
                <a:latin typeface="Poppins" pitchFamily="34" charset="0"/>
                <a:ea typeface="Poppins" pitchFamily="34" charset="-122"/>
                <a:cs typeface="Poppins" pitchFamily="34" charset="-120"/>
              </a:rPr>
              <a:t>MAPS</a:t>
            </a:r>
            <a:endParaRPr lang="en-US" sz="950" dirty="0"/>
          </a:p>
        </p:txBody>
      </p:sp>
      <p:sp>
        <p:nvSpPr>
          <p:cNvPr id="17" name="Text 13"/>
          <p:cNvSpPr txBox="1"/>
          <p:nvPr/>
        </p:nvSpPr>
        <p:spPr>
          <a:xfrm>
            <a:off x="3493008" y="1691640"/>
            <a:ext cx="2194560" cy="365760"/>
          </a:xfrm>
          <a:prstGeom prst="rect">
            <a:avLst/>
          </a:prstGeom>
          <a:noFill/>
          <a:ln/>
        </p:spPr>
        <p:txBody>
          <a:bodyPr wrap="square" lIns="0" tIns="0" rIns="0" bIns="0" rtlCol="0" anchor="t"/>
          <a:lstStyle/>
          <a:p>
            <a:pPr marL="0" indent="0">
              <a:buNone/>
            </a:pPr>
            <a:r>
              <a:rPr lang="en-US" sz="1500" b="1" dirty="0">
                <a:solidFill>
                  <a:srgbClr val="433129"/>
                </a:solidFill>
                <a:latin typeface="Poppins" pitchFamily="34" charset="0"/>
                <a:ea typeface="Poppins" pitchFamily="34" charset="-122"/>
                <a:cs typeface="Poppins" pitchFamily="34" charset="-120"/>
              </a:rPr>
              <a:t>Translation codes</a:t>
            </a:r>
            <a:endParaRPr lang="en-US" sz="1500" dirty="0"/>
          </a:p>
        </p:txBody>
      </p:sp>
      <p:sp>
        <p:nvSpPr>
          <p:cNvPr id="18" name="Text 14"/>
          <p:cNvSpPr txBox="1"/>
          <p:nvPr/>
        </p:nvSpPr>
        <p:spPr>
          <a:xfrm>
            <a:off x="3493008" y="2148840"/>
            <a:ext cx="2194560" cy="731520"/>
          </a:xfrm>
          <a:prstGeom prst="rect">
            <a:avLst/>
          </a:prstGeom>
          <a:noFill/>
          <a:ln/>
        </p:spPr>
        <p:txBody>
          <a:bodyPr wrap="square" lIns="0" tIns="0" rIns="0" bIns="0" rtlCol="0" anchor="t"/>
          <a:lstStyle/>
          <a:p>
            <a:pPr marL="0" indent="0">
              <a:lnSpc>
                <a:spcPct val="110000"/>
              </a:lnSpc>
              <a:buNone/>
            </a:pPr>
            <a:r>
              <a:rPr lang="en-US" sz="1150" dirty="0">
                <a:solidFill>
                  <a:srgbClr val="2E231D"/>
                </a:solidFill>
                <a:latin typeface="Arial" pitchFamily="34" charset="0"/>
                <a:ea typeface="Arial" pitchFamily="34" charset="-122"/>
                <a:cs typeface="Arial" pitchFamily="34" charset="-120"/>
              </a:rPr>
              <a:t>Map an input to the outputs you configured.</a:t>
            </a:r>
            <a:endParaRPr lang="en-US" sz="1150" dirty="0"/>
          </a:p>
        </p:txBody>
      </p:sp>
      <p:sp>
        <p:nvSpPr>
          <p:cNvPr id="19" name="Shape 15"/>
          <p:cNvSpPr/>
          <p:nvPr/>
        </p:nvSpPr>
        <p:spPr>
          <a:xfrm>
            <a:off x="3493008" y="3063240"/>
            <a:ext cx="2157984" cy="411480"/>
          </a:xfrm>
          <a:prstGeom prst="roundRect">
            <a:avLst>
              <a:gd name="adj" fmla="val 13333"/>
            </a:avLst>
          </a:prstGeom>
          <a:solidFill>
            <a:srgbClr val="7BB867"/>
          </a:solidFill>
          <a:ln w="12700">
            <a:solidFill>
              <a:srgbClr val="7BB867"/>
            </a:solidFill>
            <a:prstDash val="solid"/>
          </a:ln>
        </p:spPr>
        <p:txBody>
          <a:bodyPr/>
          <a:lstStyle/>
          <a:p>
            <a:endParaRPr lang="en-US"/>
          </a:p>
        </p:txBody>
      </p:sp>
      <p:sp>
        <p:nvSpPr>
          <p:cNvPr id="20" name="Text 16"/>
          <p:cNvSpPr txBox="1"/>
          <p:nvPr/>
        </p:nvSpPr>
        <p:spPr>
          <a:xfrm>
            <a:off x="3566160" y="3063240"/>
            <a:ext cx="2011680" cy="411480"/>
          </a:xfrm>
          <a:prstGeom prst="rect">
            <a:avLst/>
          </a:prstGeom>
          <a:noFill/>
          <a:ln/>
        </p:spPr>
        <p:txBody>
          <a:bodyPr wrap="square" lIns="0" tIns="0" rIns="0" bIns="0" rtlCol="0" anchor="ctr"/>
          <a:lstStyle/>
          <a:p>
            <a:pPr marL="0" indent="0" algn="ctr">
              <a:buNone/>
            </a:pPr>
            <a:r>
              <a:rPr lang="en-US" sz="1100" b="1" dirty="0">
                <a:solidFill>
                  <a:srgbClr val="433129"/>
                </a:solidFill>
                <a:latin typeface="Poppins" pitchFamily="34" charset="0"/>
                <a:ea typeface="Poppins" pitchFamily="34" charset="-122"/>
                <a:cs typeface="Poppins" pitchFamily="34" charset="-120"/>
              </a:rPr>
              <a:t>July 13</a:t>
            </a:r>
            <a:r>
              <a:rPr lang="en-US" sz="1100" b="1" baseline="30000" dirty="0">
                <a:solidFill>
                  <a:srgbClr val="433129"/>
                </a:solidFill>
                <a:latin typeface="Poppins" pitchFamily="34" charset="0"/>
                <a:ea typeface="Poppins" pitchFamily="34" charset="-122"/>
                <a:cs typeface="Poppins" pitchFamily="34" charset="-120"/>
              </a:rPr>
              <a:t>th</a:t>
            </a:r>
            <a:r>
              <a:rPr lang="en-US" sz="1100" b="1" dirty="0">
                <a:solidFill>
                  <a:srgbClr val="433129"/>
                </a:solidFill>
                <a:latin typeface="Poppins" pitchFamily="34" charset="0"/>
                <a:ea typeface="Poppins" pitchFamily="34" charset="-122"/>
                <a:cs typeface="Poppins" pitchFamily="34" charset="-120"/>
              </a:rPr>
              <a:t> 2026</a:t>
            </a:r>
            <a:endParaRPr lang="en-US" sz="1100" dirty="0"/>
          </a:p>
        </p:txBody>
      </p:sp>
      <p:sp>
        <p:nvSpPr>
          <p:cNvPr id="21" name="Shape 17"/>
          <p:cNvSpPr/>
          <p:nvPr/>
        </p:nvSpPr>
        <p:spPr>
          <a:xfrm>
            <a:off x="5870448" y="2487168"/>
            <a:ext cx="237744" cy="914"/>
          </a:xfrm>
          <a:prstGeom prst="line">
            <a:avLst/>
          </a:prstGeom>
          <a:noFill/>
          <a:ln w="15875">
            <a:solidFill>
              <a:srgbClr val="486C3C"/>
            </a:solidFill>
            <a:prstDash val="solid"/>
            <a:tailEnd type="triangle"/>
          </a:ln>
        </p:spPr>
        <p:txBody>
          <a:bodyPr/>
          <a:lstStyle/>
          <a:p>
            <a:endParaRPr lang="en-US"/>
          </a:p>
        </p:txBody>
      </p:sp>
      <p:sp>
        <p:nvSpPr>
          <p:cNvPr id="22" name="Shape 18"/>
          <p:cNvSpPr/>
          <p:nvPr/>
        </p:nvSpPr>
        <p:spPr>
          <a:xfrm>
            <a:off x="6126480" y="1280160"/>
            <a:ext cx="2560320" cy="2423160"/>
          </a:xfrm>
          <a:prstGeom prst="roundRect">
            <a:avLst>
              <a:gd name="adj" fmla="val 3019"/>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3" name="Text 19"/>
          <p:cNvSpPr txBox="1"/>
          <p:nvPr/>
        </p:nvSpPr>
        <p:spPr>
          <a:xfrm>
            <a:off x="6327648" y="1444752"/>
            <a:ext cx="2194560" cy="201168"/>
          </a:xfrm>
          <a:prstGeom prst="rect">
            <a:avLst/>
          </a:prstGeom>
          <a:noFill/>
          <a:ln/>
        </p:spPr>
        <p:txBody>
          <a:bodyPr wrap="square" lIns="0" tIns="0" rIns="0" bIns="0" rtlCol="0" anchor="t"/>
          <a:lstStyle/>
          <a:p>
            <a:pPr marL="0" indent="0">
              <a:buNone/>
            </a:pPr>
            <a:r>
              <a:rPr lang="en-US" sz="950" b="1" kern="0" spc="200" dirty="0">
                <a:solidFill>
                  <a:srgbClr val="7BB867"/>
                </a:solidFill>
                <a:latin typeface="Poppins" pitchFamily="34" charset="0"/>
                <a:ea typeface="Poppins" pitchFamily="34" charset="-122"/>
                <a:cs typeface="Poppins" pitchFamily="34" charset="-120"/>
              </a:rPr>
              <a:t>DELIVERS</a:t>
            </a:r>
            <a:endParaRPr lang="en-US" sz="950" dirty="0"/>
          </a:p>
        </p:txBody>
      </p:sp>
      <p:sp>
        <p:nvSpPr>
          <p:cNvPr id="24" name="Text 20"/>
          <p:cNvSpPr txBox="1"/>
          <p:nvPr/>
        </p:nvSpPr>
        <p:spPr>
          <a:xfrm>
            <a:off x="6327648" y="1691640"/>
            <a:ext cx="2194560" cy="365760"/>
          </a:xfrm>
          <a:prstGeom prst="rect">
            <a:avLst/>
          </a:prstGeom>
          <a:noFill/>
          <a:ln/>
        </p:spPr>
        <p:txBody>
          <a:bodyPr wrap="square" lIns="0" tIns="0" rIns="0" bIns="0" rtlCol="0" anchor="t"/>
          <a:lstStyle/>
          <a:p>
            <a:pPr marL="0" indent="0">
              <a:buNone/>
            </a:pPr>
            <a:r>
              <a:rPr lang="en-US" sz="1500" b="1" dirty="0">
                <a:solidFill>
                  <a:srgbClr val="433129"/>
                </a:solidFill>
                <a:latin typeface="Poppins" pitchFamily="34" charset="0"/>
                <a:ea typeface="Poppins" pitchFamily="34" charset="-122"/>
                <a:cs typeface="Poppins" pitchFamily="34" charset="-120"/>
              </a:rPr>
              <a:t>Subquery export</a:t>
            </a:r>
            <a:endParaRPr lang="en-US" sz="1500" dirty="0"/>
          </a:p>
        </p:txBody>
      </p:sp>
      <p:sp>
        <p:nvSpPr>
          <p:cNvPr id="25" name="Text 21"/>
          <p:cNvSpPr txBox="1"/>
          <p:nvPr/>
        </p:nvSpPr>
        <p:spPr>
          <a:xfrm>
            <a:off x="6327648" y="2148840"/>
            <a:ext cx="2194560" cy="731520"/>
          </a:xfrm>
          <a:prstGeom prst="rect">
            <a:avLst/>
          </a:prstGeom>
          <a:noFill/>
          <a:ln/>
        </p:spPr>
        <p:txBody>
          <a:bodyPr wrap="square" lIns="0" tIns="0" rIns="0" bIns="0" rtlCol="0" anchor="t"/>
          <a:lstStyle/>
          <a:p>
            <a:pPr marL="0" indent="0">
              <a:lnSpc>
                <a:spcPct val="110000"/>
              </a:lnSpc>
              <a:buNone/>
            </a:pPr>
            <a:r>
              <a:rPr lang="en-US" sz="1150" dirty="0">
                <a:solidFill>
                  <a:srgbClr val="2E231D"/>
                </a:solidFill>
                <a:latin typeface="Arial" pitchFamily="34" charset="0"/>
                <a:ea typeface="Arial" pitchFamily="34" charset="-122"/>
                <a:cs typeface="Arial" pitchFamily="34" charset="-120"/>
              </a:rPr>
              <a:t>Retrieve and shape the result for the query.</a:t>
            </a:r>
            <a:endParaRPr lang="en-US" sz="1150" dirty="0"/>
          </a:p>
        </p:txBody>
      </p:sp>
      <p:sp>
        <p:nvSpPr>
          <p:cNvPr id="26" name="Shape 22"/>
          <p:cNvSpPr/>
          <p:nvPr/>
        </p:nvSpPr>
        <p:spPr>
          <a:xfrm>
            <a:off x="6327648" y="3063240"/>
            <a:ext cx="2157984" cy="411480"/>
          </a:xfrm>
          <a:prstGeom prst="roundRect">
            <a:avLst>
              <a:gd name="adj" fmla="val 13333"/>
            </a:avLst>
          </a:prstGeom>
          <a:solidFill>
            <a:srgbClr val="EFE8E3"/>
          </a:solidFill>
          <a:ln w="12700">
            <a:solidFill>
              <a:srgbClr val="CBBBB0"/>
            </a:solidFill>
            <a:prstDash val="solid"/>
          </a:ln>
        </p:spPr>
        <p:txBody>
          <a:bodyPr/>
          <a:lstStyle/>
          <a:p>
            <a:endParaRPr lang="en-US"/>
          </a:p>
        </p:txBody>
      </p:sp>
      <p:sp>
        <p:nvSpPr>
          <p:cNvPr id="27" name="Text 23"/>
          <p:cNvSpPr txBox="1"/>
          <p:nvPr/>
        </p:nvSpPr>
        <p:spPr>
          <a:xfrm>
            <a:off x="6400800" y="3063240"/>
            <a:ext cx="2011680" cy="411480"/>
          </a:xfrm>
          <a:prstGeom prst="rect">
            <a:avLst/>
          </a:prstGeom>
          <a:noFill/>
          <a:ln/>
        </p:spPr>
        <p:txBody>
          <a:bodyPr wrap="square" lIns="0" tIns="0" rIns="0" bIns="0" rtlCol="0" anchor="ctr"/>
          <a:lstStyle/>
          <a:p>
            <a:pPr marL="0" indent="0" algn="ctr">
              <a:buNone/>
            </a:pPr>
            <a:r>
              <a:rPr lang="en-US" sz="950" b="1" dirty="0">
                <a:solidFill>
                  <a:srgbClr val="433129"/>
                </a:solidFill>
                <a:latin typeface="Poppins" pitchFamily="34" charset="0"/>
                <a:ea typeface="Poppins" pitchFamily="34" charset="-122"/>
                <a:cs typeface="Poppins" pitchFamily="34" charset="-120"/>
              </a:rPr>
              <a:t>One clean column per record</a:t>
            </a:r>
            <a:endParaRPr lang="en-US" sz="950" dirty="0"/>
          </a:p>
        </p:txBody>
      </p:sp>
      <p:sp>
        <p:nvSpPr>
          <p:cNvPr id="28" name="Text 24"/>
          <p:cNvSpPr txBox="1"/>
          <p:nvPr/>
        </p:nvSpPr>
        <p:spPr>
          <a:xfrm>
            <a:off x="457200" y="3977640"/>
            <a:ext cx="8229600" cy="365760"/>
          </a:xfrm>
          <a:prstGeom prst="rect">
            <a:avLst/>
          </a:prstGeom>
          <a:noFill/>
          <a:ln/>
        </p:spPr>
        <p:txBody>
          <a:bodyPr wrap="square" lIns="0" tIns="0" rIns="0" bIns="0" rtlCol="0" anchor="t"/>
          <a:lstStyle/>
          <a:p>
            <a:pPr marL="0" indent="0" algn="ctr">
              <a:buNone/>
            </a:pPr>
            <a:r>
              <a:rPr lang="en-US" sz="1300" i="1" dirty="0">
                <a:solidFill>
                  <a:srgbClr val="486C3C"/>
                </a:solidFill>
                <a:latin typeface="Poppins" pitchFamily="34" charset="0"/>
                <a:ea typeface="Poppins" pitchFamily="34" charset="-122"/>
                <a:cs typeface="Poppins" pitchFamily="34" charset="-120"/>
              </a:rPr>
              <a:t>A subquery isn’t just five more values. Its Output controls how the query returns the data.</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SUBQUERY EXPORTS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Follow one value through the query</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23</a:t>
            </a:r>
            <a:endParaRPr lang="en-US" sz="900" dirty="0"/>
          </a:p>
        </p:txBody>
      </p:sp>
      <p:sp>
        <p:nvSpPr>
          <p:cNvPr id="8" name="Shape 4"/>
          <p:cNvSpPr/>
          <p:nvPr/>
        </p:nvSpPr>
        <p:spPr>
          <a:xfrm>
            <a:off x="457200" y="1280160"/>
            <a:ext cx="2606040" cy="2606040"/>
          </a:xfrm>
          <a:prstGeom prst="roundRect">
            <a:avLst>
              <a:gd name="adj" fmla="val 280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48031" y="1417320"/>
            <a:ext cx="2240280" cy="274320"/>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1.  Field Value</a:t>
            </a:r>
            <a:endParaRPr lang="en-US" sz="1300" dirty="0"/>
          </a:p>
        </p:txBody>
      </p:sp>
      <p:sp>
        <p:nvSpPr>
          <p:cNvPr id="10" name="Shape 6"/>
          <p:cNvSpPr/>
          <p:nvPr/>
        </p:nvSpPr>
        <p:spPr>
          <a:xfrm>
            <a:off x="3072384" y="2560320"/>
            <a:ext cx="187452" cy="914"/>
          </a:xfrm>
          <a:prstGeom prst="line">
            <a:avLst/>
          </a:prstGeom>
          <a:noFill/>
          <a:ln w="15875">
            <a:solidFill>
              <a:srgbClr val="486C3C"/>
            </a:solidFill>
            <a:prstDash val="solid"/>
            <a:tailEnd type="triangle"/>
          </a:ln>
        </p:spPr>
        <p:txBody>
          <a:bodyPr/>
          <a:lstStyle/>
          <a:p>
            <a:endParaRPr lang="en-US"/>
          </a:p>
        </p:txBody>
      </p:sp>
      <p:sp>
        <p:nvSpPr>
          <p:cNvPr id="11" name="Shape 7"/>
          <p:cNvSpPr/>
          <p:nvPr/>
        </p:nvSpPr>
        <p:spPr>
          <a:xfrm>
            <a:off x="3268980" y="1280160"/>
            <a:ext cx="2606040" cy="2606040"/>
          </a:xfrm>
          <a:prstGeom prst="roundRect">
            <a:avLst>
              <a:gd name="adj" fmla="val 280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2" name="Text 8"/>
          <p:cNvSpPr txBox="1"/>
          <p:nvPr/>
        </p:nvSpPr>
        <p:spPr>
          <a:xfrm>
            <a:off x="3451860" y="1417320"/>
            <a:ext cx="2240280" cy="274320"/>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2. Export setting</a:t>
            </a:r>
            <a:endParaRPr lang="en-US" sz="1300" dirty="0"/>
          </a:p>
        </p:txBody>
      </p:sp>
      <p:sp>
        <p:nvSpPr>
          <p:cNvPr id="13" name="Shape 9"/>
          <p:cNvSpPr/>
          <p:nvPr/>
        </p:nvSpPr>
        <p:spPr>
          <a:xfrm>
            <a:off x="5884164" y="2560320"/>
            <a:ext cx="187452" cy="914"/>
          </a:xfrm>
          <a:prstGeom prst="line">
            <a:avLst/>
          </a:prstGeom>
          <a:noFill/>
          <a:ln w="15875">
            <a:solidFill>
              <a:srgbClr val="486C3C"/>
            </a:solidFill>
            <a:prstDash val="solid"/>
            <a:tailEnd type="triangle"/>
          </a:ln>
        </p:spPr>
        <p:txBody>
          <a:bodyPr/>
          <a:lstStyle/>
          <a:p>
            <a:endParaRPr lang="en-US"/>
          </a:p>
        </p:txBody>
      </p:sp>
      <p:sp>
        <p:nvSpPr>
          <p:cNvPr id="14" name="Shape 10"/>
          <p:cNvSpPr/>
          <p:nvPr/>
        </p:nvSpPr>
        <p:spPr>
          <a:xfrm>
            <a:off x="6080760" y="1280160"/>
            <a:ext cx="2606040" cy="2606040"/>
          </a:xfrm>
          <a:prstGeom prst="roundRect">
            <a:avLst>
              <a:gd name="adj" fmla="val 280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5" name="Text 11"/>
          <p:cNvSpPr txBox="1"/>
          <p:nvPr/>
        </p:nvSpPr>
        <p:spPr>
          <a:xfrm>
            <a:off x="6263640" y="1417320"/>
            <a:ext cx="2240280" cy="274320"/>
          </a:xfrm>
          <a:prstGeom prst="rect">
            <a:avLst/>
          </a:prstGeom>
          <a:noFill/>
          <a:ln/>
        </p:spPr>
        <p:txBody>
          <a:bodyPr wrap="square" lIns="0" tIns="0" rIns="0" bIns="0" rtlCol="0" anchor="t"/>
          <a:lstStyle/>
          <a:p>
            <a:pPr marL="0" indent="0">
              <a:buNone/>
            </a:pPr>
            <a:r>
              <a:rPr lang="en-US" sz="1300" b="1" dirty="0">
                <a:solidFill>
                  <a:srgbClr val="433129"/>
                </a:solidFill>
                <a:latin typeface="Poppins" pitchFamily="34" charset="0"/>
                <a:ea typeface="Poppins" pitchFamily="34" charset="-122"/>
                <a:cs typeface="Poppins" pitchFamily="34" charset="-120"/>
              </a:rPr>
              <a:t>3. Query result</a:t>
            </a:r>
            <a:endParaRPr lang="en-US" sz="1300" dirty="0"/>
          </a:p>
        </p:txBody>
      </p:sp>
      <p:sp>
        <p:nvSpPr>
          <p:cNvPr id="16" name="Text 12"/>
          <p:cNvSpPr txBox="1"/>
          <p:nvPr/>
        </p:nvSpPr>
        <p:spPr>
          <a:xfrm>
            <a:off x="640080" y="1828800"/>
            <a:ext cx="2194560" cy="182880"/>
          </a:xfrm>
          <a:prstGeom prst="rect">
            <a:avLst/>
          </a:prstGeom>
          <a:noFill/>
          <a:ln/>
        </p:spPr>
        <p:txBody>
          <a:bodyPr wrap="square" lIns="0" tIns="0" rIns="0" bIns="0" rtlCol="0" anchor="t"/>
          <a:lstStyle/>
          <a:p>
            <a:pPr marL="0" indent="0">
              <a:buNone/>
            </a:pPr>
            <a:r>
              <a:rPr lang="en-US" sz="850" b="1" kern="0" spc="100" dirty="0">
                <a:solidFill>
                  <a:srgbClr val="6F645D"/>
                </a:solidFill>
                <a:latin typeface="Arial" pitchFamily="34" charset="0"/>
                <a:ea typeface="Arial" pitchFamily="34" charset="-122"/>
                <a:cs typeface="Arial" pitchFamily="34" charset="-120"/>
              </a:rPr>
              <a:t>FIELD</a:t>
            </a:r>
            <a:endParaRPr lang="en-US" sz="850" dirty="0"/>
          </a:p>
        </p:txBody>
      </p:sp>
      <p:sp>
        <p:nvSpPr>
          <p:cNvPr id="17" name="Text 13"/>
          <p:cNvSpPr txBox="1"/>
          <p:nvPr/>
        </p:nvSpPr>
        <p:spPr>
          <a:xfrm>
            <a:off x="640080" y="2011680"/>
            <a:ext cx="2240280" cy="365760"/>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Program (prompt-based, single value)</a:t>
            </a:r>
            <a:endParaRPr lang="en-US" sz="1050" dirty="0"/>
          </a:p>
        </p:txBody>
      </p:sp>
      <p:sp>
        <p:nvSpPr>
          <p:cNvPr id="18" name="Text 14"/>
          <p:cNvSpPr txBox="1"/>
          <p:nvPr/>
        </p:nvSpPr>
        <p:spPr>
          <a:xfrm>
            <a:off x="640080" y="2514600"/>
            <a:ext cx="2194560" cy="182880"/>
          </a:xfrm>
          <a:prstGeom prst="rect">
            <a:avLst/>
          </a:prstGeom>
          <a:noFill/>
          <a:ln/>
        </p:spPr>
        <p:txBody>
          <a:bodyPr wrap="square" lIns="0" tIns="0" rIns="0" bIns="0" rtlCol="0" anchor="t"/>
          <a:lstStyle/>
          <a:p>
            <a:pPr marL="0" indent="0">
              <a:buNone/>
            </a:pPr>
            <a:r>
              <a:rPr lang="en-US" sz="850" b="1" kern="0" spc="100" dirty="0">
                <a:solidFill>
                  <a:srgbClr val="6F645D"/>
                </a:solidFill>
                <a:latin typeface="Arial" pitchFamily="34" charset="0"/>
                <a:ea typeface="Arial" pitchFamily="34" charset="-122"/>
                <a:cs typeface="Arial" pitchFamily="34" charset="-120"/>
              </a:rPr>
              <a:t>STORED VALUE</a:t>
            </a:r>
            <a:endParaRPr lang="en-US" sz="850" dirty="0"/>
          </a:p>
        </p:txBody>
      </p:sp>
      <p:sp>
        <p:nvSpPr>
          <p:cNvPr id="19" name="Shape 15"/>
          <p:cNvSpPr/>
          <p:nvPr/>
        </p:nvSpPr>
        <p:spPr>
          <a:xfrm>
            <a:off x="640080" y="2724912"/>
            <a:ext cx="2240280" cy="411480"/>
          </a:xfrm>
          <a:prstGeom prst="roundRect">
            <a:avLst>
              <a:gd name="adj" fmla="val 13333"/>
            </a:avLst>
          </a:prstGeom>
          <a:solidFill>
            <a:srgbClr val="486C3C"/>
          </a:solidFill>
          <a:ln w="12700">
            <a:solidFill>
              <a:srgbClr val="486C3C"/>
            </a:solidFill>
            <a:prstDash val="solid"/>
          </a:ln>
        </p:spPr>
        <p:txBody>
          <a:bodyPr/>
          <a:lstStyle/>
          <a:p>
            <a:endParaRPr lang="en-US"/>
          </a:p>
        </p:txBody>
      </p:sp>
      <p:sp>
        <p:nvSpPr>
          <p:cNvPr id="20" name="Text 16"/>
          <p:cNvSpPr txBox="1"/>
          <p:nvPr/>
        </p:nvSpPr>
        <p:spPr>
          <a:xfrm>
            <a:off x="713232" y="2724912"/>
            <a:ext cx="2093976" cy="411480"/>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MBA - Online</a:t>
            </a:r>
            <a:endParaRPr lang="en-US" sz="1200" dirty="0"/>
          </a:p>
        </p:txBody>
      </p:sp>
      <p:sp>
        <p:nvSpPr>
          <p:cNvPr id="21" name="Text 17"/>
          <p:cNvSpPr txBox="1"/>
          <p:nvPr/>
        </p:nvSpPr>
        <p:spPr>
          <a:xfrm>
            <a:off x="3451860" y="1828800"/>
            <a:ext cx="2240280" cy="219456"/>
          </a:xfrm>
          <a:prstGeom prst="rect">
            <a:avLst/>
          </a:prstGeom>
          <a:noFill/>
          <a:ln/>
        </p:spPr>
        <p:txBody>
          <a:bodyPr wrap="square" lIns="0" tIns="0" rIns="0" bIns="0" rtlCol="0" anchor="t"/>
          <a:lstStyle/>
          <a:p>
            <a:pPr marL="0" indent="0">
              <a:buNone/>
            </a:pPr>
            <a:r>
              <a:rPr lang="en-US" sz="1000" b="1" dirty="0">
                <a:solidFill>
                  <a:srgbClr val="2E231D"/>
                </a:solidFill>
                <a:latin typeface="Arial" pitchFamily="34" charset="0"/>
                <a:ea typeface="Arial" pitchFamily="34" charset="-122"/>
                <a:cs typeface="Arial" pitchFamily="34" charset="-120"/>
              </a:rPr>
              <a:t>Export: SIS Code</a:t>
            </a:r>
            <a:endParaRPr lang="en-US" sz="1000" dirty="0"/>
          </a:p>
        </p:txBody>
      </p:sp>
      <p:sp>
        <p:nvSpPr>
          <p:cNvPr id="22" name="Shape 18"/>
          <p:cNvSpPr/>
          <p:nvPr/>
        </p:nvSpPr>
        <p:spPr>
          <a:xfrm>
            <a:off x="3451860" y="2084832"/>
            <a:ext cx="2240280" cy="502920"/>
          </a:xfrm>
          <a:prstGeom prst="roundRect">
            <a:avLst>
              <a:gd name="adj" fmla="val 9091"/>
            </a:avLst>
          </a:prstGeom>
          <a:solidFill>
            <a:srgbClr val="E7F1E1"/>
          </a:solidFill>
          <a:ln w="12700">
            <a:solidFill>
              <a:srgbClr val="B9D9AD"/>
            </a:solidFill>
            <a:prstDash val="solid"/>
          </a:ln>
        </p:spPr>
        <p:txBody>
          <a:bodyPr/>
          <a:lstStyle/>
          <a:p>
            <a:endParaRPr lang="en-US"/>
          </a:p>
        </p:txBody>
      </p:sp>
      <p:sp>
        <p:nvSpPr>
          <p:cNvPr id="23" name="Text 19"/>
          <p:cNvSpPr txBox="1"/>
          <p:nvPr/>
        </p:nvSpPr>
        <p:spPr>
          <a:xfrm>
            <a:off x="3520440" y="2084832"/>
            <a:ext cx="2103120" cy="502920"/>
          </a:xfrm>
          <a:prstGeom prst="rect">
            <a:avLst/>
          </a:prstGeom>
          <a:noFill/>
          <a:ln/>
        </p:spPr>
        <p:txBody>
          <a:bodyPr wrap="square" lIns="0" tIns="0" rIns="0" bIns="0" rtlCol="0" anchor="ctr"/>
          <a:lstStyle/>
          <a:p>
            <a:pPr marL="0" indent="0">
              <a:buNone/>
            </a:pPr>
            <a:r>
              <a:rPr lang="en-US" sz="900" b="1" dirty="0">
                <a:solidFill>
                  <a:srgbClr val="35522C"/>
                </a:solidFill>
                <a:latin typeface="Arial" pitchFamily="34" charset="0"/>
                <a:ea typeface="Arial" pitchFamily="34" charset="-122"/>
                <a:cs typeface="Arial" pitchFamily="34" charset="-120"/>
              </a:rPr>
              <a:t>Export Value: Export Value (SIS Code)</a:t>
            </a:r>
            <a:endParaRPr lang="en-US" sz="900" dirty="0"/>
          </a:p>
        </p:txBody>
      </p:sp>
      <p:sp>
        <p:nvSpPr>
          <p:cNvPr id="24" name="Text 20"/>
          <p:cNvSpPr txBox="1"/>
          <p:nvPr/>
        </p:nvSpPr>
        <p:spPr>
          <a:xfrm>
            <a:off x="3451860" y="2697480"/>
            <a:ext cx="2240280" cy="219456"/>
          </a:xfrm>
          <a:prstGeom prst="rect">
            <a:avLst/>
          </a:prstGeom>
          <a:noFill/>
          <a:ln/>
        </p:spPr>
        <p:txBody>
          <a:bodyPr wrap="square" lIns="0" tIns="0" rIns="0" bIns="0" rtlCol="0" anchor="t"/>
          <a:lstStyle/>
          <a:p>
            <a:pPr marL="0" indent="0">
              <a:buNone/>
            </a:pPr>
            <a:r>
              <a:rPr lang="en-US" sz="1000" b="1" dirty="0">
                <a:solidFill>
                  <a:srgbClr val="2E231D"/>
                </a:solidFill>
                <a:latin typeface="Arial" pitchFamily="34" charset="0"/>
                <a:ea typeface="Arial" pitchFamily="34" charset="-122"/>
                <a:cs typeface="Arial" pitchFamily="34" charset="-120"/>
              </a:rPr>
              <a:t>Export: Deadline Group</a:t>
            </a:r>
            <a:endParaRPr lang="en-US" sz="1000" dirty="0"/>
          </a:p>
        </p:txBody>
      </p:sp>
      <p:sp>
        <p:nvSpPr>
          <p:cNvPr id="25" name="Shape 21"/>
          <p:cNvSpPr/>
          <p:nvPr/>
        </p:nvSpPr>
        <p:spPr>
          <a:xfrm>
            <a:off x="3451860" y="2953512"/>
            <a:ext cx="2240280" cy="502920"/>
          </a:xfrm>
          <a:prstGeom prst="roundRect">
            <a:avLst>
              <a:gd name="adj" fmla="val 9091"/>
            </a:avLst>
          </a:prstGeom>
          <a:solidFill>
            <a:srgbClr val="7BB867"/>
          </a:solidFill>
          <a:ln w="12700">
            <a:solidFill>
              <a:srgbClr val="7BB867"/>
            </a:solidFill>
            <a:prstDash val="solid"/>
          </a:ln>
        </p:spPr>
        <p:txBody>
          <a:bodyPr/>
          <a:lstStyle/>
          <a:p>
            <a:endParaRPr lang="en-US"/>
          </a:p>
        </p:txBody>
      </p:sp>
      <p:sp>
        <p:nvSpPr>
          <p:cNvPr id="26" name="Text 22"/>
          <p:cNvSpPr txBox="1"/>
          <p:nvPr/>
        </p:nvSpPr>
        <p:spPr>
          <a:xfrm>
            <a:off x="3520440" y="2953512"/>
            <a:ext cx="2103120" cy="502920"/>
          </a:xfrm>
          <a:prstGeom prst="rect">
            <a:avLst/>
          </a:prstGeom>
          <a:noFill/>
          <a:ln/>
        </p:spPr>
        <p:txBody>
          <a:bodyPr wrap="square" lIns="0" tIns="0" rIns="0" bIns="0" rtlCol="0" anchor="ctr"/>
          <a:lstStyle/>
          <a:p>
            <a:pPr marL="0" indent="0">
              <a:buNone/>
            </a:pPr>
            <a:r>
              <a:rPr lang="en-US" sz="900" b="1" dirty="0">
                <a:solidFill>
                  <a:srgbClr val="433129"/>
                </a:solidFill>
                <a:latin typeface="Arial" pitchFamily="34" charset="0"/>
                <a:ea typeface="Arial" pitchFamily="34" charset="-122"/>
                <a:cs typeface="Arial" pitchFamily="34" charset="-120"/>
              </a:rPr>
              <a:t>Export Value: Translation Value 3  ·  Key: program_routing</a:t>
            </a:r>
            <a:endParaRPr lang="en-US" sz="900" dirty="0"/>
          </a:p>
        </p:txBody>
      </p:sp>
      <p:graphicFrame>
        <p:nvGraphicFramePr>
          <p:cNvPr id="27" name="Table 0"/>
          <p:cNvGraphicFramePr>
            <a:graphicFrameLocks noGrp="1"/>
          </p:cNvGraphicFramePr>
          <p:nvPr>
            <p:extLst>
              <p:ext uri="{D42A27DB-BD31-4B8C-83A1-F6EECF244321}">
                <p14:modId xmlns:p14="http://schemas.microsoft.com/office/powerpoint/2010/main" val="3624922242"/>
              </p:ext>
            </p:extLst>
          </p:nvPr>
        </p:nvGraphicFramePr>
        <p:xfrm>
          <a:off x="6217920" y="1920240"/>
          <a:ext cx="2331720" cy="822960"/>
        </p:xfrm>
        <a:graphic>
          <a:graphicData uri="http://schemas.openxmlformats.org/drawingml/2006/table">
            <a:tbl>
              <a:tblPr/>
              <a:tblGrid>
                <a:gridCol w="685800">
                  <a:extLst>
                    <a:ext uri="{9D8B030D-6E8A-4147-A177-3AD203B41FA5}">
                      <a16:colId xmlns:a16="http://schemas.microsoft.com/office/drawing/2014/main" val="20000"/>
                    </a:ext>
                  </a:extLst>
                </a:gridCol>
                <a:gridCol w="64008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tblGrid>
              <a:tr h="365760">
                <a:tc>
                  <a:txBody>
                    <a:bodyPr/>
                    <a:lstStyle/>
                    <a:p>
                      <a:pPr marL="0" indent="0" algn="ctr">
                        <a:buNone/>
                      </a:pPr>
                      <a:r>
                        <a:rPr lang="en-US" sz="900" b="1" dirty="0">
                          <a:solidFill>
                            <a:srgbClr val="FFFFFF"/>
                          </a:solidFill>
                          <a:latin typeface="Poppins" pitchFamily="34" charset="0"/>
                          <a:ea typeface="Poppins" pitchFamily="34" charset="-122"/>
                          <a:cs typeface="Poppins" pitchFamily="34" charset="-120"/>
                        </a:rPr>
                        <a:t>Name</a:t>
                      </a:r>
                      <a:endParaRPr lang="en-US" sz="90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86C3C"/>
                    </a:solidFill>
                  </a:tcPr>
                </a:tc>
                <a:tc>
                  <a:txBody>
                    <a:bodyPr/>
                    <a:lstStyle/>
                    <a:p>
                      <a:pPr marL="0" indent="0" algn="ctr">
                        <a:buNone/>
                      </a:pPr>
                      <a:r>
                        <a:rPr lang="en-US" sz="900" b="1" dirty="0">
                          <a:solidFill>
                            <a:srgbClr val="FFFFFF"/>
                          </a:solidFill>
                          <a:latin typeface="Poppins" pitchFamily="34" charset="0"/>
                          <a:ea typeface="Poppins" pitchFamily="34" charset="-122"/>
                          <a:cs typeface="Poppins" pitchFamily="34" charset="-120"/>
                        </a:rPr>
                        <a:t>SIS Code</a:t>
                      </a:r>
                      <a:endParaRPr lang="en-US" sz="90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86C3C"/>
                    </a:solidFill>
                  </a:tcPr>
                </a:tc>
                <a:tc>
                  <a:txBody>
                    <a:bodyPr/>
                    <a:lstStyle/>
                    <a:p>
                      <a:pPr marL="0" indent="0" algn="ctr">
                        <a:buNone/>
                      </a:pPr>
                      <a:r>
                        <a:rPr lang="en-US" sz="900" b="1" dirty="0">
                          <a:solidFill>
                            <a:srgbClr val="FFFFFF"/>
                          </a:solidFill>
                          <a:latin typeface="Poppins" pitchFamily="34" charset="0"/>
                          <a:ea typeface="Poppins" pitchFamily="34" charset="-122"/>
                          <a:cs typeface="Poppins" pitchFamily="34" charset="-120"/>
                        </a:rPr>
                        <a:t>Priority Deadline</a:t>
                      </a:r>
                      <a:endParaRPr lang="en-US" sz="900" dirty="0">
                        <a:latin typeface="Poppins" charset="0"/>
                        <a:ea typeface="Poppins" charset="0"/>
                        <a:cs typeface="Poppins" charset="0"/>
                      </a:endParaRPr>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86C3C"/>
                    </a:solidFill>
                  </a:tcPr>
                </a:tc>
                <a:extLst>
                  <a:ext uri="{0D108BD9-81ED-4DB2-BD59-A6C34878D82A}">
                    <a16:rowId xmlns:a16="http://schemas.microsoft.com/office/drawing/2014/main" val="10000"/>
                  </a:ext>
                </a:extLst>
              </a:tr>
              <a:tr h="457200">
                <a:tc>
                  <a:txBody>
                    <a:bodyPr/>
                    <a:lstStyle/>
                    <a:p>
                      <a:pPr marL="0" indent="0" algn="ctr">
                        <a:buNone/>
                      </a:pPr>
                      <a:r>
                        <a:rPr lang="en-US" sz="950" dirty="0">
                          <a:solidFill>
                            <a:srgbClr val="2E231D"/>
                          </a:solidFill>
                        </a:rPr>
                        <a:t>Jordan</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lgn="ctr">
                        <a:buNone/>
                      </a:pPr>
                      <a:r>
                        <a:rPr lang="en-US" sz="950" b="1" dirty="0">
                          <a:solidFill>
                            <a:srgbClr val="35522C"/>
                          </a:solidFill>
                        </a:rPr>
                        <a:t>MBAO</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E7F1E1"/>
                    </a:solidFill>
                  </a:tcPr>
                </a:tc>
                <a:tc>
                  <a:txBody>
                    <a:bodyPr/>
                    <a:lstStyle/>
                    <a:p>
                      <a:pPr marL="0" indent="0" algn="ctr">
                        <a:buNone/>
                      </a:pPr>
                      <a:r>
                        <a:rPr lang="en-US" sz="950" b="1" dirty="0">
                          <a:solidFill>
                            <a:srgbClr val="433129"/>
                          </a:solidFill>
                        </a:rPr>
                        <a:t>July 13</a:t>
                      </a:r>
                      <a:r>
                        <a:rPr lang="en-US" sz="950" b="1" baseline="30000" dirty="0">
                          <a:solidFill>
                            <a:srgbClr val="433129"/>
                          </a:solidFill>
                        </a:rPr>
                        <a:t>th</a:t>
                      </a:r>
                      <a:r>
                        <a:rPr lang="en-US" sz="950" b="1" dirty="0">
                          <a:solidFill>
                            <a:srgbClr val="433129"/>
                          </a:solidFill>
                        </a:rPr>
                        <a:t> 2026</a:t>
                      </a:r>
                      <a:endParaRPr lang="en-US" sz="950" dirty="0"/>
                    </a:p>
                  </a:txBody>
                  <a:tcPr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7BB867"/>
                    </a:solidFill>
                  </a:tcPr>
                </a:tc>
                <a:extLst>
                  <a:ext uri="{0D108BD9-81ED-4DB2-BD59-A6C34878D82A}">
                    <a16:rowId xmlns:a16="http://schemas.microsoft.com/office/drawing/2014/main" val="10001"/>
                  </a:ext>
                </a:extLst>
              </a:tr>
            </a:tbl>
          </a:graphicData>
        </a:graphic>
      </p:graphicFrame>
      <p:sp>
        <p:nvSpPr>
          <p:cNvPr id="28" name="Text 23"/>
          <p:cNvSpPr txBox="1"/>
          <p:nvPr/>
        </p:nvSpPr>
        <p:spPr>
          <a:xfrm>
            <a:off x="6263640" y="2926080"/>
            <a:ext cx="2240280" cy="731520"/>
          </a:xfrm>
          <a:prstGeom prst="rect">
            <a:avLst/>
          </a:prstGeom>
          <a:noFill/>
          <a:ln/>
        </p:spPr>
        <p:txBody>
          <a:bodyPr wrap="square" lIns="0" tIns="0" rIns="0" bIns="0" rtlCol="0" anchor="t"/>
          <a:lstStyle/>
          <a:p>
            <a:pPr marL="0" indent="0">
              <a:buNone/>
            </a:pPr>
            <a:r>
              <a:rPr lang="en-US" sz="1050" i="1" dirty="0">
                <a:solidFill>
                  <a:srgbClr val="6F645D"/>
                </a:solidFill>
                <a:latin typeface="Arial" pitchFamily="34" charset="0"/>
                <a:ea typeface="Arial" pitchFamily="34" charset="-122"/>
                <a:cs typeface="Arial" pitchFamily="34" charset="-120"/>
              </a:rPr>
              <a:t>Same stored value, a different column out of each export.</a:t>
            </a:r>
            <a:endParaRPr lang="en-US" sz="1050" dirty="0"/>
          </a:p>
        </p:txBody>
      </p:sp>
      <p:sp>
        <p:nvSpPr>
          <p:cNvPr id="29" name="Shape 24"/>
          <p:cNvSpPr/>
          <p:nvPr/>
        </p:nvSpPr>
        <p:spPr>
          <a:xfrm>
            <a:off x="457200" y="4069080"/>
            <a:ext cx="2596896" cy="457200"/>
          </a:xfrm>
          <a:prstGeom prst="roundRect">
            <a:avLst>
              <a:gd name="adj" fmla="val 12000"/>
            </a:avLst>
          </a:prstGeom>
          <a:solidFill>
            <a:srgbClr val="486C3C"/>
          </a:solidFill>
          <a:ln w="12700">
            <a:solidFill>
              <a:srgbClr val="486C3C"/>
            </a:solidFill>
            <a:prstDash val="solid"/>
          </a:ln>
        </p:spPr>
        <p:txBody>
          <a:bodyPr/>
          <a:lstStyle/>
          <a:p>
            <a:endParaRPr lang="en-US"/>
          </a:p>
        </p:txBody>
      </p:sp>
      <p:sp>
        <p:nvSpPr>
          <p:cNvPr id="30" name="Text 25"/>
          <p:cNvSpPr txBox="1"/>
          <p:nvPr/>
        </p:nvSpPr>
        <p:spPr>
          <a:xfrm>
            <a:off x="585216" y="4069080"/>
            <a:ext cx="2377440" cy="457200"/>
          </a:xfrm>
          <a:prstGeom prst="rect">
            <a:avLst/>
          </a:prstGeom>
          <a:noFill/>
          <a:ln/>
        </p:spPr>
        <p:txBody>
          <a:bodyPr wrap="square" lIns="0" tIns="0" rIns="0" bIns="0" rtlCol="0" anchor="ctr"/>
          <a:lstStyle/>
          <a:p>
            <a:pPr marL="0" indent="0">
              <a:buNone/>
            </a:pPr>
            <a:r>
              <a:rPr lang="en-US" sz="850" b="1" kern="0" spc="100" dirty="0">
                <a:solidFill>
                  <a:srgbClr val="FFFFFF"/>
                </a:solidFill>
                <a:latin typeface="Poppins" pitchFamily="34" charset="0"/>
                <a:ea typeface="Poppins" pitchFamily="34" charset="-122"/>
                <a:cs typeface="Poppins" pitchFamily="34" charset="-120"/>
              </a:rPr>
              <a:t>START   </a:t>
            </a:r>
            <a:r>
              <a:rPr lang="en-US" sz="1000" b="1" dirty="0">
                <a:solidFill>
                  <a:srgbClr val="FFFFFF"/>
                </a:solidFill>
                <a:latin typeface="Poppins" pitchFamily="34" charset="0"/>
                <a:ea typeface="Poppins" pitchFamily="34" charset="-122"/>
                <a:cs typeface="Poppins" pitchFamily="34" charset="-120"/>
              </a:rPr>
              <a:t>MBA - Online</a:t>
            </a:r>
            <a:endParaRPr lang="en-US" sz="850" dirty="0"/>
          </a:p>
        </p:txBody>
      </p:sp>
      <p:sp>
        <p:nvSpPr>
          <p:cNvPr id="31" name="Shape 26"/>
          <p:cNvSpPr/>
          <p:nvPr/>
        </p:nvSpPr>
        <p:spPr>
          <a:xfrm>
            <a:off x="3072384" y="4297680"/>
            <a:ext cx="182880" cy="914"/>
          </a:xfrm>
          <a:prstGeom prst="line">
            <a:avLst/>
          </a:prstGeom>
          <a:noFill/>
          <a:ln w="15875">
            <a:solidFill>
              <a:srgbClr val="486C3C"/>
            </a:solidFill>
            <a:prstDash val="solid"/>
            <a:tailEnd type="triangle"/>
          </a:ln>
        </p:spPr>
        <p:txBody>
          <a:bodyPr/>
          <a:lstStyle/>
          <a:p>
            <a:endParaRPr lang="en-US"/>
          </a:p>
        </p:txBody>
      </p:sp>
      <p:sp>
        <p:nvSpPr>
          <p:cNvPr id="32" name="Shape 27"/>
          <p:cNvSpPr/>
          <p:nvPr/>
        </p:nvSpPr>
        <p:spPr>
          <a:xfrm>
            <a:off x="3273552" y="4069080"/>
            <a:ext cx="2596896"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33" name="Text 28"/>
          <p:cNvSpPr txBox="1"/>
          <p:nvPr/>
        </p:nvSpPr>
        <p:spPr>
          <a:xfrm>
            <a:off x="3401568" y="4069080"/>
            <a:ext cx="2377440" cy="457200"/>
          </a:xfrm>
          <a:prstGeom prst="rect">
            <a:avLst/>
          </a:prstGeom>
          <a:noFill/>
          <a:ln/>
        </p:spPr>
        <p:txBody>
          <a:bodyPr wrap="square" lIns="0" tIns="0" rIns="0" bIns="0" rtlCol="0" anchor="ctr"/>
          <a:lstStyle/>
          <a:p>
            <a:pPr marL="0" indent="0">
              <a:buNone/>
            </a:pPr>
            <a:r>
              <a:rPr lang="en-US" sz="850" b="1" kern="0" spc="100" dirty="0">
                <a:solidFill>
                  <a:srgbClr val="433129"/>
                </a:solidFill>
                <a:latin typeface="Poppins" pitchFamily="34" charset="0"/>
                <a:ea typeface="Poppins" pitchFamily="34" charset="-122"/>
                <a:cs typeface="Poppins" pitchFamily="34" charset="-120"/>
              </a:rPr>
              <a:t>CHANGE   </a:t>
            </a:r>
            <a:r>
              <a:rPr lang="en-US" sz="1000" b="1" dirty="0">
                <a:solidFill>
                  <a:srgbClr val="433129"/>
                </a:solidFill>
                <a:latin typeface="Poppins" pitchFamily="34" charset="0"/>
                <a:ea typeface="Poppins" pitchFamily="34" charset="-122"/>
                <a:cs typeface="Poppins" pitchFamily="34" charset="-120"/>
              </a:rPr>
              <a:t>Two export settings</a:t>
            </a:r>
            <a:endParaRPr lang="en-US" sz="850" dirty="0"/>
          </a:p>
        </p:txBody>
      </p:sp>
      <p:sp>
        <p:nvSpPr>
          <p:cNvPr id="34" name="Shape 29"/>
          <p:cNvSpPr/>
          <p:nvPr/>
        </p:nvSpPr>
        <p:spPr>
          <a:xfrm>
            <a:off x="5888736" y="4297680"/>
            <a:ext cx="182880" cy="914"/>
          </a:xfrm>
          <a:prstGeom prst="line">
            <a:avLst/>
          </a:prstGeom>
          <a:noFill/>
          <a:ln w="15875">
            <a:solidFill>
              <a:srgbClr val="486C3C"/>
            </a:solidFill>
            <a:prstDash val="solid"/>
            <a:tailEnd type="triangle"/>
          </a:ln>
        </p:spPr>
        <p:txBody>
          <a:bodyPr/>
          <a:lstStyle/>
          <a:p>
            <a:endParaRPr lang="en-US"/>
          </a:p>
        </p:txBody>
      </p:sp>
      <p:sp>
        <p:nvSpPr>
          <p:cNvPr id="35" name="Shape 30"/>
          <p:cNvSpPr/>
          <p:nvPr/>
        </p:nvSpPr>
        <p:spPr>
          <a:xfrm>
            <a:off x="6089904" y="4069080"/>
            <a:ext cx="2596896"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36" name="Text 31"/>
          <p:cNvSpPr txBox="1"/>
          <p:nvPr/>
        </p:nvSpPr>
        <p:spPr>
          <a:xfrm>
            <a:off x="6217920" y="4069080"/>
            <a:ext cx="2377440" cy="457200"/>
          </a:xfrm>
          <a:prstGeom prst="rect">
            <a:avLst/>
          </a:prstGeom>
          <a:noFill/>
          <a:ln/>
        </p:spPr>
        <p:txBody>
          <a:bodyPr wrap="square" lIns="0" tIns="0" rIns="0" bIns="0" rtlCol="0" anchor="ctr"/>
          <a:lstStyle/>
          <a:p>
            <a:pPr marL="0" indent="0">
              <a:buNone/>
            </a:pPr>
            <a:r>
              <a:rPr lang="en-US" sz="850" b="1" kern="0" spc="100" dirty="0">
                <a:solidFill>
                  <a:srgbClr val="35522C"/>
                </a:solidFill>
                <a:latin typeface="Poppins" pitchFamily="34" charset="0"/>
                <a:ea typeface="Poppins" pitchFamily="34" charset="-122"/>
                <a:cs typeface="Poppins" pitchFamily="34" charset="-120"/>
              </a:rPr>
              <a:t>EXPECT   </a:t>
            </a:r>
            <a:r>
              <a:rPr lang="en-US" sz="1000" b="1" dirty="0">
                <a:solidFill>
                  <a:srgbClr val="35522C"/>
                </a:solidFill>
                <a:latin typeface="Poppins" pitchFamily="34" charset="0"/>
                <a:ea typeface="Poppins" pitchFamily="34" charset="-122"/>
                <a:cs typeface="Poppins" pitchFamily="34" charset="-120"/>
              </a:rPr>
              <a:t>MBAO + July 13</a:t>
            </a:r>
            <a:r>
              <a:rPr lang="en-US" sz="1000" b="1" baseline="30000" dirty="0">
                <a:solidFill>
                  <a:srgbClr val="35522C"/>
                </a:solidFill>
                <a:latin typeface="Poppins" pitchFamily="34" charset="0"/>
                <a:ea typeface="Poppins" pitchFamily="34" charset="-122"/>
                <a:cs typeface="Poppins" pitchFamily="34" charset="-120"/>
              </a:rPr>
              <a:t>th</a:t>
            </a:r>
            <a:r>
              <a:rPr lang="en-US" sz="1000" b="1" dirty="0">
                <a:solidFill>
                  <a:srgbClr val="35522C"/>
                </a:solidFill>
                <a:latin typeface="Poppins" pitchFamily="34" charset="0"/>
                <a:ea typeface="Poppins" pitchFamily="34" charset="-122"/>
                <a:cs typeface="Poppins" pitchFamily="34" charset="-120"/>
              </a:rPr>
              <a:t> 2026</a:t>
            </a:r>
            <a:endParaRPr lang="en-US"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2">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THE BUILD</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Query export and subquery export</a:t>
            </a:r>
            <a:endParaRPr lang="en-US" sz="2400" dirty="0"/>
          </a:p>
        </p:txBody>
      </p:sp>
      <p:pic>
        <p:nvPicPr>
          <p:cNvPr id="5" name="Image 1" descr="/home/claude/logo/wordmark.png"/>
          <p:cNvPicPr>
            <a:picLocks noChangeAspect="1"/>
          </p:cNvPicPr>
          <p:nvPr/>
        </p:nvPicPr>
        <p:blipFill>
          <a:blip r:embed="rId3"/>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24</a:t>
            </a:r>
            <a:endParaRPr lang="en-US" sz="900" dirty="0"/>
          </a:p>
        </p:txBody>
      </p:sp>
      <p:sp>
        <p:nvSpPr>
          <p:cNvPr id="8" name="Shape 4"/>
          <p:cNvSpPr/>
          <p:nvPr/>
        </p:nvSpPr>
        <p:spPr>
          <a:xfrm>
            <a:off x="457200" y="1188720"/>
            <a:ext cx="4069080" cy="2679192"/>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Shape 5"/>
          <p:cNvSpPr/>
          <p:nvPr/>
        </p:nvSpPr>
        <p:spPr>
          <a:xfrm>
            <a:off x="621792" y="1307592"/>
            <a:ext cx="310896" cy="310896"/>
          </a:xfrm>
          <a:prstGeom prst="ellipse">
            <a:avLst/>
          </a:prstGeom>
          <a:solidFill>
            <a:srgbClr val="486C3C"/>
          </a:solidFill>
          <a:ln w="12700">
            <a:solidFill>
              <a:srgbClr val="486C3C"/>
            </a:solidFill>
            <a:prstDash val="solid"/>
          </a:ln>
        </p:spPr>
        <p:txBody>
          <a:bodyPr/>
          <a:lstStyle/>
          <a:p>
            <a:endParaRPr lang="en-US"/>
          </a:p>
        </p:txBody>
      </p:sp>
      <p:sp>
        <p:nvSpPr>
          <p:cNvPr id="10" name="Text 6"/>
          <p:cNvSpPr txBox="1"/>
          <p:nvPr/>
        </p:nvSpPr>
        <p:spPr>
          <a:xfrm>
            <a:off x="621792" y="1307592"/>
            <a:ext cx="310896"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1</a:t>
            </a:r>
            <a:endParaRPr lang="en-US" sz="1200" dirty="0"/>
          </a:p>
        </p:txBody>
      </p:sp>
      <p:sp>
        <p:nvSpPr>
          <p:cNvPr id="12" name="Text 8"/>
          <p:cNvSpPr txBox="1"/>
          <p:nvPr/>
        </p:nvSpPr>
        <p:spPr>
          <a:xfrm>
            <a:off x="1042416" y="1289304"/>
            <a:ext cx="3566160" cy="201168"/>
          </a:xfrm>
          <a:prstGeom prst="rect">
            <a:avLst/>
          </a:prstGeom>
          <a:noFill/>
          <a:ln/>
        </p:spPr>
        <p:txBody>
          <a:bodyPr wrap="square" lIns="0" tIns="0" rIns="0" bIns="0" rtlCol="0" anchor="t"/>
          <a:lstStyle/>
          <a:p>
            <a:pPr marL="0" indent="0">
              <a:lnSpc>
                <a:spcPct val="105000"/>
              </a:lnSpc>
              <a:buNone/>
            </a:pPr>
            <a:r>
              <a:rPr lang="en-US" sz="1200" b="1" i="0" dirty="0">
                <a:solidFill>
                  <a:srgbClr val="433129"/>
                </a:solidFill>
                <a:latin typeface="Poppins" pitchFamily="34" charset="0"/>
                <a:ea typeface="Arial" pitchFamily="34" charset="-122"/>
                <a:cs typeface="Arial" pitchFamily="34" charset="-120"/>
              </a:rPr>
              <a:t>Query export: custom label</a:t>
            </a:r>
            <a:endParaRPr lang="en-US" sz="1050" dirty="0"/>
          </a:p>
        </p:txBody>
      </p:sp>
      <p:sp>
        <p:nvSpPr>
          <p:cNvPr id="11" name="Text 8"/>
          <p:cNvSpPr txBox="1"/>
          <p:nvPr/>
        </p:nvSpPr>
        <p:spPr>
          <a:xfrm>
            <a:off x="1042416" y="1490472"/>
            <a:ext cx="3566160" cy="182880"/>
          </a:xfrm>
          <a:prstGeom prst="rect">
            <a:avLst/>
          </a:prstGeom>
          <a:noFill/>
          <a:ln/>
        </p:spPr>
        <p:txBody>
          <a:bodyPr wrap="square" lIns="0" tIns="0" rIns="0" bIns="0" rtlCol="0" anchor="t"/>
          <a:lstStyle/>
          <a:p>
            <a:pPr marL="0" indent="0">
              <a:lnSpc>
                <a:spcPct val="105000"/>
              </a:lnSpc>
              <a:buNone/>
            </a:pPr>
            <a:r>
              <a:rPr lang="en-US" sz="850" b="0" i="0" dirty="0">
                <a:solidFill>
                  <a:srgbClr val="6F645D"/>
                </a:solidFill>
                <a:latin typeface="Arial" pitchFamily="34" charset="0"/>
                <a:ea typeface="Arial" pitchFamily="34" charset="-122"/>
                <a:cs typeface="Arial" pitchFamily="34" charset="-120"/>
              </a:rPr>
              <a:t>Export Value = Modality, a label from the prompt key</a:t>
            </a:r>
            <a:endParaRPr lang="en-US" sz="1050" dirty="0"/>
          </a:p>
        </p:txBody>
      </p:sp>
      <p:pic>
        <p:nvPicPr>
          <p:cNvPr id="13" name="Picture 12" descr="modal_c.png"/>
          <p:cNvPicPr>
            <a:picLocks noChangeAspect="1"/>
          </p:cNvPicPr>
          <p:nvPr/>
        </p:nvPicPr>
        <p:blipFill>
          <a:blip r:embed="rId4"/>
          <a:stretch>
            <a:fillRect/>
          </a:stretch>
        </p:blipFill>
        <p:spPr>
          <a:xfrm>
            <a:off x="621792" y="1783080"/>
            <a:ext cx="3749039" cy="1968245"/>
          </a:xfrm>
          <a:prstGeom prst="rect">
            <a:avLst/>
          </a:prstGeom>
          <a:ln w="9525">
            <a:solidFill>
              <a:srgbClr val="E4DDD7"/>
            </a:solidFill>
          </a:ln>
        </p:spPr>
      </p:pic>
      <p:sp>
        <p:nvSpPr>
          <p:cNvPr id="14" name="Rounded Rectangle 13"/>
          <p:cNvSpPr/>
          <p:nvPr/>
        </p:nvSpPr>
        <p:spPr>
          <a:xfrm>
            <a:off x="2018309" y="3095244"/>
            <a:ext cx="1002868" cy="187451"/>
          </a:xfrm>
          <a:prstGeom prst="roundRect">
            <a:avLst>
              <a:gd name="adj" fmla="val 8000"/>
            </a:avLst>
          </a:prstGeom>
          <a:noFill/>
          <a:ln w="28575">
            <a:solidFill>
              <a:srgbClr val="7BB8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Shape 4"/>
          <p:cNvSpPr/>
          <p:nvPr/>
        </p:nvSpPr>
        <p:spPr>
          <a:xfrm>
            <a:off x="4617720" y="1188720"/>
            <a:ext cx="4069080" cy="2679192"/>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0" name="Shape 5"/>
          <p:cNvSpPr/>
          <p:nvPr/>
        </p:nvSpPr>
        <p:spPr>
          <a:xfrm>
            <a:off x="4782312" y="1307592"/>
            <a:ext cx="310896" cy="310896"/>
          </a:xfrm>
          <a:prstGeom prst="ellipse">
            <a:avLst/>
          </a:prstGeom>
          <a:solidFill>
            <a:srgbClr val="486C3C"/>
          </a:solidFill>
          <a:ln w="12700">
            <a:solidFill>
              <a:srgbClr val="486C3C"/>
            </a:solidFill>
            <a:prstDash val="solid"/>
          </a:ln>
        </p:spPr>
        <p:txBody>
          <a:bodyPr/>
          <a:lstStyle/>
          <a:p>
            <a:endParaRPr lang="en-US"/>
          </a:p>
        </p:txBody>
      </p:sp>
      <p:sp>
        <p:nvSpPr>
          <p:cNvPr id="21" name="Text 6"/>
          <p:cNvSpPr txBox="1"/>
          <p:nvPr/>
        </p:nvSpPr>
        <p:spPr>
          <a:xfrm>
            <a:off x="4782312" y="1307592"/>
            <a:ext cx="310896"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2</a:t>
            </a:r>
            <a:endParaRPr lang="en-US" sz="1200" dirty="0"/>
          </a:p>
        </p:txBody>
      </p:sp>
      <p:sp>
        <p:nvSpPr>
          <p:cNvPr id="22" name="Text 8"/>
          <p:cNvSpPr txBox="1"/>
          <p:nvPr/>
        </p:nvSpPr>
        <p:spPr>
          <a:xfrm>
            <a:off x="5202936" y="1289304"/>
            <a:ext cx="3566160" cy="201168"/>
          </a:xfrm>
          <a:prstGeom prst="rect">
            <a:avLst/>
          </a:prstGeom>
          <a:noFill/>
          <a:ln/>
        </p:spPr>
        <p:txBody>
          <a:bodyPr wrap="square" lIns="0" tIns="0" rIns="0" bIns="0" rtlCol="0" anchor="t"/>
          <a:lstStyle/>
          <a:p>
            <a:pPr marL="0" indent="0">
              <a:lnSpc>
                <a:spcPct val="105000"/>
              </a:lnSpc>
              <a:buNone/>
            </a:pPr>
            <a:r>
              <a:rPr lang="en-US" sz="1200" b="1" i="0" dirty="0">
                <a:solidFill>
                  <a:srgbClr val="433129"/>
                </a:solidFill>
                <a:latin typeface="Poppins" pitchFamily="34" charset="0"/>
                <a:ea typeface="Arial" pitchFamily="34" charset="-122"/>
                <a:cs typeface="Arial" pitchFamily="34" charset="-120"/>
              </a:rPr>
              <a:t>Subquery export: translation</a:t>
            </a:r>
            <a:endParaRPr lang="en-US" sz="1050" dirty="0"/>
          </a:p>
        </p:txBody>
      </p:sp>
      <p:sp>
        <p:nvSpPr>
          <p:cNvPr id="23" name="Text 8"/>
          <p:cNvSpPr txBox="1"/>
          <p:nvPr/>
        </p:nvSpPr>
        <p:spPr>
          <a:xfrm>
            <a:off x="5202936" y="1490472"/>
            <a:ext cx="3566160" cy="182880"/>
          </a:xfrm>
          <a:prstGeom prst="rect">
            <a:avLst/>
          </a:prstGeom>
          <a:noFill/>
          <a:ln/>
        </p:spPr>
        <p:txBody>
          <a:bodyPr wrap="square" lIns="0" tIns="0" rIns="0" bIns="0" rtlCol="0" anchor="t"/>
          <a:lstStyle/>
          <a:p>
            <a:pPr marL="0" indent="0">
              <a:lnSpc>
                <a:spcPct val="105000"/>
              </a:lnSpc>
              <a:buNone/>
            </a:pPr>
            <a:r>
              <a:rPr lang="en-US" sz="850" b="0" i="0" dirty="0">
                <a:solidFill>
                  <a:srgbClr val="6F645D"/>
                </a:solidFill>
                <a:latin typeface="Arial" pitchFamily="34" charset="0"/>
                <a:ea typeface="Arial" pitchFamily="34" charset="-122"/>
                <a:cs typeface="Arial" pitchFamily="34" charset="-120"/>
              </a:rPr>
              <a:t>Rank output, then Translation Code</a:t>
            </a:r>
            <a:endParaRPr lang="en-US" sz="1050" dirty="0"/>
          </a:p>
        </p:txBody>
      </p:sp>
      <p:pic>
        <p:nvPicPr>
          <p:cNvPr id="15" name="Picture 14" descr="sub_top.png"/>
          <p:cNvPicPr>
            <a:picLocks noChangeAspect="1"/>
          </p:cNvPicPr>
          <p:nvPr/>
        </p:nvPicPr>
        <p:blipFill>
          <a:blip r:embed="rId5"/>
          <a:stretch>
            <a:fillRect/>
          </a:stretch>
        </p:blipFill>
        <p:spPr>
          <a:xfrm>
            <a:off x="4782312" y="1783080"/>
            <a:ext cx="3749039" cy="1225397"/>
          </a:xfrm>
          <a:prstGeom prst="rect">
            <a:avLst/>
          </a:prstGeom>
          <a:ln w="9525">
            <a:solidFill>
              <a:srgbClr val="E4DDD7"/>
            </a:solidFill>
          </a:ln>
        </p:spPr>
      </p:pic>
      <p:sp>
        <p:nvSpPr>
          <p:cNvPr id="16" name="Rounded Rectangle 15"/>
          <p:cNvSpPr/>
          <p:nvPr/>
        </p:nvSpPr>
        <p:spPr>
          <a:xfrm>
            <a:off x="5526396" y="2415291"/>
            <a:ext cx="457898" cy="117076"/>
          </a:xfrm>
          <a:prstGeom prst="roundRect">
            <a:avLst>
              <a:gd name="adj" fmla="val 8000"/>
            </a:avLst>
          </a:prstGeom>
          <a:noFill/>
          <a:ln w="28575">
            <a:solidFill>
              <a:srgbClr val="7BB8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7" name="Picture 16" descr="sub_bot.png"/>
          <p:cNvPicPr>
            <a:picLocks noChangeAspect="1"/>
          </p:cNvPicPr>
          <p:nvPr/>
        </p:nvPicPr>
        <p:blipFill>
          <a:blip r:embed="rId6"/>
          <a:stretch>
            <a:fillRect/>
          </a:stretch>
        </p:blipFill>
        <p:spPr>
          <a:xfrm>
            <a:off x="4782312" y="3099917"/>
            <a:ext cx="3749039" cy="629609"/>
          </a:xfrm>
          <a:prstGeom prst="rect">
            <a:avLst/>
          </a:prstGeom>
          <a:ln w="9525">
            <a:solidFill>
              <a:srgbClr val="E4DDD7"/>
            </a:solidFill>
          </a:ln>
        </p:spPr>
      </p:pic>
      <p:sp>
        <p:nvSpPr>
          <p:cNvPr id="18" name="Rounded Rectangle 17"/>
          <p:cNvSpPr/>
          <p:nvPr/>
        </p:nvSpPr>
        <p:spPr>
          <a:xfrm>
            <a:off x="5523794" y="3120731"/>
            <a:ext cx="1001651" cy="369440"/>
          </a:xfrm>
          <a:prstGeom prst="roundRect">
            <a:avLst>
              <a:gd name="adj" fmla="val 8000"/>
            </a:avLst>
          </a:prstGeom>
          <a:noFill/>
          <a:ln w="28575">
            <a:solidFill>
              <a:srgbClr val="7BB8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Shape 22"/>
          <p:cNvSpPr/>
          <p:nvPr/>
        </p:nvSpPr>
        <p:spPr>
          <a:xfrm>
            <a:off x="457200" y="4069080"/>
            <a:ext cx="2596896" cy="457200"/>
          </a:xfrm>
          <a:prstGeom prst="roundRect">
            <a:avLst>
              <a:gd name="adj" fmla="val 12000"/>
            </a:avLst>
          </a:prstGeom>
          <a:solidFill>
            <a:srgbClr val="486C3C"/>
          </a:solidFill>
          <a:ln w="12700">
            <a:solidFill>
              <a:srgbClr val="486C3C"/>
            </a:solidFill>
            <a:prstDash val="solid"/>
          </a:ln>
        </p:spPr>
        <p:txBody>
          <a:bodyPr/>
          <a:lstStyle/>
          <a:p>
            <a:endParaRPr lang="en-US"/>
          </a:p>
        </p:txBody>
      </p:sp>
      <p:sp>
        <p:nvSpPr>
          <p:cNvPr id="27" name="Text 23"/>
          <p:cNvSpPr txBox="1"/>
          <p:nvPr/>
        </p:nvSpPr>
        <p:spPr>
          <a:xfrm>
            <a:off x="585216" y="4069080"/>
            <a:ext cx="2377440" cy="457200"/>
          </a:xfrm>
          <a:prstGeom prst="rect">
            <a:avLst/>
          </a:prstGeom>
          <a:noFill/>
          <a:ln/>
        </p:spPr>
        <p:txBody>
          <a:bodyPr wrap="square" lIns="0" tIns="0" rIns="0" bIns="0" rtlCol="0" anchor="ctr"/>
          <a:lstStyle/>
          <a:p>
            <a:pPr marL="0" indent="0">
              <a:buNone/>
            </a:pPr>
            <a:r>
              <a:rPr lang="en-US" sz="850" b="1" kern="0" spc="100" dirty="0">
                <a:solidFill>
                  <a:srgbClr val="FFFFFF"/>
                </a:solidFill>
                <a:latin typeface="Poppins" pitchFamily="34" charset="0"/>
                <a:ea typeface="Poppins" pitchFamily="34" charset="-122"/>
                <a:cs typeface="Poppins" pitchFamily="34" charset="-120"/>
              </a:rPr>
              <a:t>START   </a:t>
            </a:r>
            <a:r>
              <a:rPr lang="en-US" sz="1000" b="1" dirty="0">
                <a:solidFill>
                  <a:srgbClr val="FFFFFF"/>
                </a:solidFill>
                <a:latin typeface="Poppins" pitchFamily="34" charset="0"/>
                <a:ea typeface="Poppins" pitchFamily="34" charset="-122"/>
                <a:cs typeface="Poppins" pitchFamily="34" charset="-120"/>
              </a:rPr>
              <a:t>MBA - Online</a:t>
            </a:r>
            <a:endParaRPr lang="en-US" sz="850" dirty="0"/>
          </a:p>
        </p:txBody>
      </p:sp>
      <p:sp>
        <p:nvSpPr>
          <p:cNvPr id="28" name="Shape 24"/>
          <p:cNvSpPr/>
          <p:nvPr/>
        </p:nvSpPr>
        <p:spPr>
          <a:xfrm>
            <a:off x="3072384" y="4297680"/>
            <a:ext cx="182880" cy="914"/>
          </a:xfrm>
          <a:prstGeom prst="line">
            <a:avLst/>
          </a:prstGeom>
          <a:noFill/>
          <a:ln w="15875">
            <a:solidFill>
              <a:srgbClr val="486C3C"/>
            </a:solidFill>
            <a:prstDash val="solid"/>
            <a:tailEnd type="triangle"/>
          </a:ln>
        </p:spPr>
        <p:txBody>
          <a:bodyPr/>
          <a:lstStyle/>
          <a:p>
            <a:endParaRPr lang="en-US"/>
          </a:p>
        </p:txBody>
      </p:sp>
      <p:sp>
        <p:nvSpPr>
          <p:cNvPr id="29" name="Shape 25"/>
          <p:cNvSpPr/>
          <p:nvPr/>
        </p:nvSpPr>
        <p:spPr>
          <a:xfrm>
            <a:off x="3273552" y="4069080"/>
            <a:ext cx="2596896"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30" name="Text 26"/>
          <p:cNvSpPr txBox="1"/>
          <p:nvPr/>
        </p:nvSpPr>
        <p:spPr>
          <a:xfrm>
            <a:off x="3401568" y="4069080"/>
            <a:ext cx="2377440" cy="457200"/>
          </a:xfrm>
          <a:prstGeom prst="rect">
            <a:avLst/>
          </a:prstGeom>
          <a:noFill/>
          <a:ln/>
        </p:spPr>
        <p:txBody>
          <a:bodyPr wrap="square" lIns="0" tIns="0" rIns="0" bIns="0" rtlCol="0" anchor="ctr"/>
          <a:lstStyle/>
          <a:p>
            <a:pPr marL="0" indent="0">
              <a:buNone/>
            </a:pPr>
            <a:r>
              <a:rPr lang="en-US" sz="850" b="1" kern="0" spc="100" dirty="0">
                <a:solidFill>
                  <a:srgbClr val="433129"/>
                </a:solidFill>
                <a:latin typeface="Poppins" pitchFamily="34" charset="0"/>
                <a:ea typeface="Poppins" pitchFamily="34" charset="-122"/>
                <a:cs typeface="Poppins" pitchFamily="34" charset="-120"/>
              </a:rPr>
              <a:t>CHANGE   </a:t>
            </a:r>
            <a:r>
              <a:rPr lang="en-US" sz="1000" b="1" dirty="0">
                <a:solidFill>
                  <a:srgbClr val="433129"/>
                </a:solidFill>
                <a:latin typeface="Poppins" pitchFamily="34" charset="0"/>
                <a:ea typeface="Poppins" pitchFamily="34" charset="-122"/>
                <a:cs typeface="Poppins" pitchFamily="34" charset="-120"/>
              </a:rPr>
              <a:t>Modality + Export 2</a:t>
            </a:r>
            <a:endParaRPr lang="en-US" sz="850" dirty="0"/>
          </a:p>
        </p:txBody>
      </p:sp>
      <p:sp>
        <p:nvSpPr>
          <p:cNvPr id="31" name="Shape 27"/>
          <p:cNvSpPr/>
          <p:nvPr/>
        </p:nvSpPr>
        <p:spPr>
          <a:xfrm>
            <a:off x="5888736" y="4297680"/>
            <a:ext cx="182880" cy="914"/>
          </a:xfrm>
          <a:prstGeom prst="line">
            <a:avLst/>
          </a:prstGeom>
          <a:noFill/>
          <a:ln w="15875">
            <a:solidFill>
              <a:srgbClr val="486C3C"/>
            </a:solidFill>
            <a:prstDash val="solid"/>
            <a:tailEnd type="triangle"/>
          </a:ln>
        </p:spPr>
        <p:txBody>
          <a:bodyPr/>
          <a:lstStyle/>
          <a:p>
            <a:endParaRPr lang="en-US"/>
          </a:p>
        </p:txBody>
      </p:sp>
      <p:sp>
        <p:nvSpPr>
          <p:cNvPr id="32" name="Shape 28"/>
          <p:cNvSpPr/>
          <p:nvPr/>
        </p:nvSpPr>
        <p:spPr>
          <a:xfrm>
            <a:off x="6089904" y="4069080"/>
            <a:ext cx="2596896"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33" name="Text 29"/>
          <p:cNvSpPr txBox="1"/>
          <p:nvPr/>
        </p:nvSpPr>
        <p:spPr>
          <a:xfrm>
            <a:off x="6217920" y="4069080"/>
            <a:ext cx="2377440" cy="457200"/>
          </a:xfrm>
          <a:prstGeom prst="rect">
            <a:avLst/>
          </a:prstGeom>
          <a:noFill/>
          <a:ln/>
        </p:spPr>
        <p:txBody>
          <a:bodyPr wrap="square" lIns="0" tIns="0" rIns="0" bIns="0" rtlCol="0" anchor="ctr"/>
          <a:lstStyle/>
          <a:p>
            <a:pPr marL="0" indent="0">
              <a:buNone/>
            </a:pPr>
            <a:r>
              <a:rPr lang="en-US" sz="850" b="1" kern="0" spc="100" dirty="0">
                <a:solidFill>
                  <a:srgbClr val="35522C"/>
                </a:solidFill>
                <a:latin typeface="Poppins" pitchFamily="34" charset="0"/>
                <a:ea typeface="Poppins" pitchFamily="34" charset="-122"/>
                <a:cs typeface="Poppins" pitchFamily="34" charset="-120"/>
              </a:rPr>
              <a:t>EXPECT   </a:t>
            </a:r>
            <a:r>
              <a:rPr lang="en-US" sz="1000" b="1" dirty="0">
                <a:solidFill>
                  <a:srgbClr val="35522C"/>
                </a:solidFill>
                <a:latin typeface="Poppins" pitchFamily="34" charset="0"/>
                <a:ea typeface="Poppins" pitchFamily="34" charset="-122"/>
                <a:cs typeface="Poppins" pitchFamily="34" charset="-120"/>
              </a:rPr>
              <a:t>Online + mba_online</a:t>
            </a:r>
            <a:endParaRPr lang="en-US"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2">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SUBQUERY EXPORTS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Three subquery outputs worth knowing</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25</a:t>
            </a:r>
            <a:endParaRPr lang="en-US" sz="900" dirty="0"/>
          </a:p>
        </p:txBody>
      </p:sp>
      <p:sp>
        <p:nvSpPr>
          <p:cNvPr id="8" name="Shape 4"/>
          <p:cNvSpPr/>
          <p:nvPr/>
        </p:nvSpPr>
        <p:spPr>
          <a:xfrm>
            <a:off x="457200" y="1280160"/>
            <a:ext cx="2606040" cy="2148840"/>
          </a:xfrm>
          <a:prstGeom prst="roundRect">
            <a:avLst>
              <a:gd name="adj" fmla="val 3404"/>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58368" y="1417320"/>
            <a:ext cx="2240280" cy="347472"/>
          </a:xfrm>
          <a:prstGeom prst="rect">
            <a:avLst/>
          </a:prstGeom>
          <a:noFill/>
          <a:ln/>
        </p:spPr>
        <p:txBody>
          <a:bodyPr wrap="square" lIns="0" tIns="0" rIns="0" bIns="0" rtlCol="0" anchor="t"/>
          <a:lstStyle/>
          <a:p>
            <a:pPr marL="0" indent="0">
              <a:buNone/>
            </a:pPr>
            <a:r>
              <a:rPr lang="en-US" sz="1600" b="1" dirty="0">
                <a:solidFill>
                  <a:srgbClr val="486C3C"/>
                </a:solidFill>
                <a:latin typeface="Poppins" pitchFamily="34" charset="0"/>
                <a:ea typeface="Poppins" pitchFamily="34" charset="-122"/>
                <a:cs typeface="Poppins" pitchFamily="34" charset="-120"/>
              </a:rPr>
              <a:t>Rank</a:t>
            </a:r>
            <a:endParaRPr lang="en-US" sz="1600" dirty="0"/>
          </a:p>
        </p:txBody>
      </p:sp>
      <p:sp>
        <p:nvSpPr>
          <p:cNvPr id="10" name="Text 6"/>
          <p:cNvSpPr txBox="1"/>
          <p:nvPr/>
        </p:nvSpPr>
        <p:spPr>
          <a:xfrm>
            <a:off x="658368" y="1810512"/>
            <a:ext cx="2240280" cy="457200"/>
          </a:xfrm>
          <a:prstGeom prst="rect">
            <a:avLst/>
          </a:prstGeom>
          <a:noFill/>
          <a:ln/>
        </p:spPr>
        <p:txBody>
          <a:bodyPr wrap="square" lIns="0" tIns="0" rIns="0" bIns="0" rtlCol="0" anchor="t"/>
          <a:lstStyle/>
          <a:p>
            <a:pPr marL="0" indent="0">
              <a:buNone/>
            </a:pPr>
            <a:r>
              <a:rPr lang="en-US" sz="1100" dirty="0">
                <a:solidFill>
                  <a:srgbClr val="2E231D"/>
                </a:solidFill>
                <a:latin typeface="Arial" pitchFamily="34" charset="0"/>
                <a:ea typeface="Arial" pitchFamily="34" charset="-122"/>
                <a:cs typeface="Arial" pitchFamily="34" charset="-120"/>
              </a:rPr>
              <a:t>Pick one entry when a record has several.</a:t>
            </a:r>
            <a:endParaRPr lang="en-US" sz="1100" dirty="0"/>
          </a:p>
        </p:txBody>
      </p:sp>
      <p:sp>
        <p:nvSpPr>
          <p:cNvPr id="11" name="Text 7"/>
          <p:cNvSpPr txBox="1"/>
          <p:nvPr/>
        </p:nvSpPr>
        <p:spPr>
          <a:xfrm>
            <a:off x="658368" y="2331720"/>
            <a:ext cx="2240280" cy="411480"/>
          </a:xfrm>
          <a:prstGeom prst="rect">
            <a:avLst/>
          </a:prstGeom>
          <a:noFill/>
          <a:ln/>
        </p:spPr>
        <p:txBody>
          <a:bodyPr wrap="square" lIns="0" tIns="0" rIns="0" bIns="0" rtlCol="0" anchor="t"/>
          <a:lstStyle/>
          <a:p>
            <a:pPr marL="0" indent="0">
              <a:buNone/>
            </a:pPr>
            <a:r>
              <a:rPr lang="en-US" sz="950" i="1" dirty="0">
                <a:solidFill>
                  <a:srgbClr val="6F645D"/>
                </a:solidFill>
                <a:latin typeface="Arial" pitchFamily="34" charset="0"/>
                <a:ea typeface="Arial" pitchFamily="34" charset="-122"/>
                <a:cs typeface="Arial" pitchFamily="34" charset="-120"/>
              </a:rPr>
              <a:t>Most recent application's program</a:t>
            </a:r>
            <a:endParaRPr lang="en-US" sz="950" dirty="0"/>
          </a:p>
        </p:txBody>
      </p:sp>
      <p:sp>
        <p:nvSpPr>
          <p:cNvPr id="12" name="Shape 8"/>
          <p:cNvSpPr/>
          <p:nvPr/>
        </p:nvSpPr>
        <p:spPr>
          <a:xfrm>
            <a:off x="658368" y="2834640"/>
            <a:ext cx="2203704" cy="411480"/>
          </a:xfrm>
          <a:prstGeom prst="roundRect">
            <a:avLst>
              <a:gd name="adj" fmla="val 13333"/>
            </a:avLst>
          </a:prstGeom>
          <a:solidFill>
            <a:srgbClr val="EFE8E3"/>
          </a:solidFill>
          <a:ln w="12700">
            <a:solidFill>
              <a:srgbClr val="CBBBB0"/>
            </a:solidFill>
            <a:prstDash val="solid"/>
          </a:ln>
        </p:spPr>
        <p:txBody>
          <a:bodyPr/>
          <a:lstStyle/>
          <a:p>
            <a:endParaRPr lang="en-US"/>
          </a:p>
        </p:txBody>
      </p:sp>
      <p:sp>
        <p:nvSpPr>
          <p:cNvPr id="13" name="Text 9"/>
          <p:cNvSpPr txBox="1"/>
          <p:nvPr/>
        </p:nvSpPr>
        <p:spPr>
          <a:xfrm>
            <a:off x="731520" y="2834640"/>
            <a:ext cx="2057400" cy="411480"/>
          </a:xfrm>
          <a:prstGeom prst="rect">
            <a:avLst/>
          </a:prstGeom>
          <a:noFill/>
          <a:ln/>
        </p:spPr>
        <p:txBody>
          <a:bodyPr wrap="square" lIns="0" tIns="0" rIns="0" bIns="0" rtlCol="0" anchor="ctr"/>
          <a:lstStyle/>
          <a:p>
            <a:pPr marL="0" indent="0" algn="ctr">
              <a:buNone/>
            </a:pPr>
            <a:r>
              <a:rPr lang="en-US" sz="1100" b="1" dirty="0">
                <a:solidFill>
                  <a:srgbClr val="433129"/>
                </a:solidFill>
                <a:latin typeface="Poppins" pitchFamily="34" charset="0"/>
                <a:ea typeface="Poppins" pitchFamily="34" charset="-122"/>
                <a:cs typeface="Poppins" pitchFamily="34" charset="-120"/>
              </a:rPr>
              <a:t>MBA - Online</a:t>
            </a:r>
            <a:endParaRPr lang="en-US" sz="1100" dirty="0"/>
          </a:p>
        </p:txBody>
      </p:sp>
      <p:sp>
        <p:nvSpPr>
          <p:cNvPr id="14" name="Shape 10"/>
          <p:cNvSpPr/>
          <p:nvPr/>
        </p:nvSpPr>
        <p:spPr>
          <a:xfrm>
            <a:off x="3246120" y="1280160"/>
            <a:ext cx="2606040" cy="2148840"/>
          </a:xfrm>
          <a:prstGeom prst="roundRect">
            <a:avLst>
              <a:gd name="adj" fmla="val 3404"/>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5" name="Text 11"/>
          <p:cNvSpPr txBox="1"/>
          <p:nvPr/>
        </p:nvSpPr>
        <p:spPr>
          <a:xfrm>
            <a:off x="3447288" y="1417320"/>
            <a:ext cx="2240280" cy="347472"/>
          </a:xfrm>
          <a:prstGeom prst="rect">
            <a:avLst/>
          </a:prstGeom>
          <a:noFill/>
          <a:ln/>
        </p:spPr>
        <p:txBody>
          <a:bodyPr wrap="square" lIns="0" tIns="0" rIns="0" bIns="0" rtlCol="0" anchor="t"/>
          <a:lstStyle/>
          <a:p>
            <a:pPr marL="0" indent="0">
              <a:buNone/>
            </a:pPr>
            <a:r>
              <a:rPr lang="en-US" sz="1600" b="1" dirty="0">
                <a:solidFill>
                  <a:srgbClr val="486C3C"/>
                </a:solidFill>
                <a:latin typeface="Poppins" pitchFamily="34" charset="0"/>
                <a:ea typeface="Poppins" pitchFamily="34" charset="-122"/>
                <a:cs typeface="Poppins" pitchFamily="34" charset="-120"/>
              </a:rPr>
              <a:t>Coalesce</a:t>
            </a:r>
            <a:endParaRPr lang="en-US" sz="1600" dirty="0"/>
          </a:p>
        </p:txBody>
      </p:sp>
      <p:sp>
        <p:nvSpPr>
          <p:cNvPr id="16" name="Text 12"/>
          <p:cNvSpPr txBox="1"/>
          <p:nvPr/>
        </p:nvSpPr>
        <p:spPr>
          <a:xfrm>
            <a:off x="3447288" y="1810512"/>
            <a:ext cx="2240280" cy="457200"/>
          </a:xfrm>
          <a:prstGeom prst="rect">
            <a:avLst/>
          </a:prstGeom>
          <a:noFill/>
          <a:ln/>
        </p:spPr>
        <p:txBody>
          <a:bodyPr wrap="square" lIns="0" tIns="0" rIns="0" bIns="0" rtlCol="0" anchor="t"/>
          <a:lstStyle/>
          <a:p>
            <a:pPr marL="0" indent="0">
              <a:buNone/>
            </a:pPr>
            <a:r>
              <a:rPr lang="en-US" sz="1100" dirty="0">
                <a:solidFill>
                  <a:srgbClr val="2E231D"/>
                </a:solidFill>
                <a:latin typeface="Arial" pitchFamily="34" charset="0"/>
                <a:ea typeface="Arial" pitchFamily="34" charset="-122"/>
                <a:cs typeface="Arial" pitchFamily="34" charset="-120"/>
              </a:rPr>
              <a:t>Return the first export that isn't blank.</a:t>
            </a:r>
            <a:endParaRPr lang="en-US" sz="1100" dirty="0"/>
          </a:p>
        </p:txBody>
      </p:sp>
      <p:sp>
        <p:nvSpPr>
          <p:cNvPr id="17" name="Text 13"/>
          <p:cNvSpPr txBox="1"/>
          <p:nvPr/>
        </p:nvSpPr>
        <p:spPr>
          <a:xfrm>
            <a:off x="3447288" y="2331720"/>
            <a:ext cx="2240280" cy="411480"/>
          </a:xfrm>
          <a:prstGeom prst="rect">
            <a:avLst/>
          </a:prstGeom>
          <a:noFill/>
          <a:ln/>
        </p:spPr>
        <p:txBody>
          <a:bodyPr wrap="square" lIns="0" tIns="0" rIns="0" bIns="0" rtlCol="0" anchor="t"/>
          <a:lstStyle/>
          <a:p>
            <a:pPr marL="0" indent="0">
              <a:buNone/>
            </a:pPr>
            <a:r>
              <a:rPr lang="en-US" sz="950" i="1" dirty="0">
                <a:solidFill>
                  <a:srgbClr val="6F645D"/>
                </a:solidFill>
                <a:latin typeface="Arial" pitchFamily="34" charset="0"/>
                <a:ea typeface="Arial" pitchFamily="34" charset="-122"/>
                <a:cs typeface="Arial" pitchFamily="34" charset="-120"/>
              </a:rPr>
              <a:t>Display label, else the Value</a:t>
            </a:r>
            <a:endParaRPr lang="en-US" sz="950" dirty="0"/>
          </a:p>
        </p:txBody>
      </p:sp>
      <p:sp>
        <p:nvSpPr>
          <p:cNvPr id="18" name="Shape 14"/>
          <p:cNvSpPr/>
          <p:nvPr/>
        </p:nvSpPr>
        <p:spPr>
          <a:xfrm>
            <a:off x="3447288" y="2834640"/>
            <a:ext cx="2203704" cy="411480"/>
          </a:xfrm>
          <a:prstGeom prst="roundRect">
            <a:avLst>
              <a:gd name="adj" fmla="val 13333"/>
            </a:avLst>
          </a:prstGeom>
          <a:solidFill>
            <a:srgbClr val="EFE8E3"/>
          </a:solidFill>
          <a:ln w="12700">
            <a:solidFill>
              <a:srgbClr val="CBBBB0"/>
            </a:solidFill>
            <a:prstDash val="solid"/>
          </a:ln>
        </p:spPr>
        <p:txBody>
          <a:bodyPr/>
          <a:lstStyle/>
          <a:p>
            <a:endParaRPr lang="en-US"/>
          </a:p>
        </p:txBody>
      </p:sp>
      <p:sp>
        <p:nvSpPr>
          <p:cNvPr id="19" name="Text 15"/>
          <p:cNvSpPr txBox="1"/>
          <p:nvPr/>
        </p:nvSpPr>
        <p:spPr>
          <a:xfrm>
            <a:off x="3520440" y="2834640"/>
            <a:ext cx="2057400" cy="411480"/>
          </a:xfrm>
          <a:prstGeom prst="rect">
            <a:avLst/>
          </a:prstGeom>
          <a:noFill/>
          <a:ln/>
        </p:spPr>
        <p:txBody>
          <a:bodyPr wrap="square" lIns="0" tIns="0" rIns="0" bIns="0" rtlCol="0" anchor="ctr"/>
          <a:lstStyle/>
          <a:p>
            <a:pPr marL="0" indent="0" algn="ctr">
              <a:buNone/>
            </a:pPr>
            <a:r>
              <a:rPr lang="en-US" sz="1100" b="1" dirty="0">
                <a:solidFill>
                  <a:srgbClr val="433129"/>
                </a:solidFill>
                <a:latin typeface="Poppins" pitchFamily="34" charset="0"/>
                <a:ea typeface="Poppins" pitchFamily="34" charset="-122"/>
                <a:cs typeface="Poppins" pitchFamily="34" charset="-120"/>
              </a:rPr>
              <a:t>MBA Online</a:t>
            </a:r>
            <a:endParaRPr lang="en-US" sz="1100" dirty="0"/>
          </a:p>
        </p:txBody>
      </p:sp>
      <p:sp>
        <p:nvSpPr>
          <p:cNvPr id="20" name="Shape 16"/>
          <p:cNvSpPr/>
          <p:nvPr/>
        </p:nvSpPr>
        <p:spPr>
          <a:xfrm>
            <a:off x="6035040" y="1280160"/>
            <a:ext cx="2606040" cy="2148840"/>
          </a:xfrm>
          <a:prstGeom prst="roundRect">
            <a:avLst>
              <a:gd name="adj" fmla="val 3404"/>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1" name="Text 17"/>
          <p:cNvSpPr txBox="1"/>
          <p:nvPr/>
        </p:nvSpPr>
        <p:spPr>
          <a:xfrm>
            <a:off x="6236208" y="1417320"/>
            <a:ext cx="2240280" cy="347472"/>
          </a:xfrm>
          <a:prstGeom prst="rect">
            <a:avLst/>
          </a:prstGeom>
          <a:noFill/>
          <a:ln/>
        </p:spPr>
        <p:txBody>
          <a:bodyPr wrap="square" lIns="0" tIns="0" rIns="0" bIns="0" rtlCol="0" anchor="t"/>
          <a:lstStyle/>
          <a:p>
            <a:pPr marL="0" indent="0">
              <a:buNone/>
            </a:pPr>
            <a:r>
              <a:rPr lang="en-US" sz="1600" b="1" dirty="0">
                <a:solidFill>
                  <a:srgbClr val="486C3C"/>
                </a:solidFill>
                <a:latin typeface="Poppins" pitchFamily="34" charset="0"/>
                <a:ea typeface="Poppins" pitchFamily="34" charset="-122"/>
                <a:cs typeface="Poppins" pitchFamily="34" charset="-120"/>
              </a:rPr>
              <a:t>Concatenate</a:t>
            </a:r>
            <a:endParaRPr lang="en-US" sz="1600" dirty="0"/>
          </a:p>
        </p:txBody>
      </p:sp>
      <p:sp>
        <p:nvSpPr>
          <p:cNvPr id="22" name="Text 18"/>
          <p:cNvSpPr txBox="1"/>
          <p:nvPr/>
        </p:nvSpPr>
        <p:spPr>
          <a:xfrm>
            <a:off x="6236208" y="1810512"/>
            <a:ext cx="2240280" cy="457200"/>
          </a:xfrm>
          <a:prstGeom prst="rect">
            <a:avLst/>
          </a:prstGeom>
          <a:noFill/>
          <a:ln/>
        </p:spPr>
        <p:txBody>
          <a:bodyPr wrap="square" lIns="0" tIns="0" rIns="0" bIns="0" rtlCol="0" anchor="t"/>
          <a:lstStyle/>
          <a:p>
            <a:pPr marL="0" indent="0">
              <a:buNone/>
            </a:pPr>
            <a:r>
              <a:rPr lang="en-US" sz="1100" dirty="0">
                <a:solidFill>
                  <a:srgbClr val="2E231D"/>
                </a:solidFill>
                <a:latin typeface="Arial" pitchFamily="34" charset="0"/>
                <a:ea typeface="Arial" pitchFamily="34" charset="-122"/>
                <a:cs typeface="Arial" pitchFamily="34" charset="-120"/>
              </a:rPr>
              <a:t>Combine exports and literal text in one output.</a:t>
            </a:r>
            <a:endParaRPr lang="en-US" sz="1100" dirty="0"/>
          </a:p>
        </p:txBody>
      </p:sp>
      <p:sp>
        <p:nvSpPr>
          <p:cNvPr id="23" name="Text 19"/>
          <p:cNvSpPr txBox="1"/>
          <p:nvPr/>
        </p:nvSpPr>
        <p:spPr>
          <a:xfrm>
            <a:off x="6236208" y="2331720"/>
            <a:ext cx="2240280" cy="411480"/>
          </a:xfrm>
          <a:prstGeom prst="rect">
            <a:avLst/>
          </a:prstGeom>
          <a:noFill/>
          <a:ln/>
        </p:spPr>
        <p:txBody>
          <a:bodyPr wrap="square" lIns="0" tIns="0" rIns="0" bIns="0" rtlCol="0" anchor="t"/>
          <a:lstStyle/>
          <a:p>
            <a:pPr marL="0" indent="0">
              <a:buNone/>
            </a:pPr>
            <a:r>
              <a:rPr lang="en-US" sz="950" i="1" dirty="0">
                <a:solidFill>
                  <a:srgbClr val="6F645D"/>
                </a:solidFill>
                <a:latin typeface="Arial" pitchFamily="34" charset="0"/>
                <a:ea typeface="Arial" pitchFamily="34" charset="-122"/>
                <a:cs typeface="Arial" pitchFamily="34" charset="-120"/>
              </a:rPr>
              <a:t>Display + " (" + School + ")"</a:t>
            </a:r>
            <a:endParaRPr lang="en-US" sz="950" dirty="0"/>
          </a:p>
        </p:txBody>
      </p:sp>
      <p:sp>
        <p:nvSpPr>
          <p:cNvPr id="24" name="Shape 20"/>
          <p:cNvSpPr/>
          <p:nvPr/>
        </p:nvSpPr>
        <p:spPr>
          <a:xfrm>
            <a:off x="6236208" y="2834640"/>
            <a:ext cx="2203704" cy="411480"/>
          </a:xfrm>
          <a:prstGeom prst="roundRect">
            <a:avLst>
              <a:gd name="adj" fmla="val 13333"/>
            </a:avLst>
          </a:prstGeom>
          <a:solidFill>
            <a:srgbClr val="EFE8E3"/>
          </a:solidFill>
          <a:ln w="12700">
            <a:solidFill>
              <a:srgbClr val="CBBBB0"/>
            </a:solidFill>
            <a:prstDash val="solid"/>
          </a:ln>
        </p:spPr>
        <p:txBody>
          <a:bodyPr/>
          <a:lstStyle/>
          <a:p>
            <a:endParaRPr lang="en-US"/>
          </a:p>
        </p:txBody>
      </p:sp>
      <p:sp>
        <p:nvSpPr>
          <p:cNvPr id="25" name="Text 21"/>
          <p:cNvSpPr txBox="1"/>
          <p:nvPr/>
        </p:nvSpPr>
        <p:spPr>
          <a:xfrm>
            <a:off x="6309360" y="2834640"/>
            <a:ext cx="2057400" cy="411480"/>
          </a:xfrm>
          <a:prstGeom prst="rect">
            <a:avLst/>
          </a:prstGeom>
          <a:noFill/>
          <a:ln/>
        </p:spPr>
        <p:txBody>
          <a:bodyPr wrap="square" lIns="0" tIns="0" rIns="0" bIns="0" rtlCol="0" anchor="ctr"/>
          <a:lstStyle/>
          <a:p>
            <a:pPr marL="0" indent="0" algn="ctr">
              <a:buNone/>
            </a:pPr>
            <a:r>
              <a:rPr lang="en-US" sz="900" b="1" dirty="0">
                <a:solidFill>
                  <a:srgbClr val="433129"/>
                </a:solidFill>
                <a:latin typeface="Poppins" pitchFamily="34" charset="0"/>
                <a:ea typeface="Poppins" pitchFamily="34" charset="-122"/>
                <a:cs typeface="Poppins" pitchFamily="34" charset="-120"/>
              </a:rPr>
              <a:t>MBA Online (Graduate Business)</a:t>
            </a:r>
            <a:endParaRPr lang="en-US" sz="900" dirty="0"/>
          </a:p>
        </p:txBody>
      </p:sp>
      <p:sp>
        <p:nvSpPr>
          <p:cNvPr id="26" name="Shape 22"/>
          <p:cNvSpPr/>
          <p:nvPr/>
        </p:nvSpPr>
        <p:spPr>
          <a:xfrm>
            <a:off x="457200" y="3611880"/>
            <a:ext cx="8229600" cy="566928"/>
          </a:xfrm>
          <a:prstGeom prst="roundRect">
            <a:avLst>
              <a:gd name="adj" fmla="val 12903"/>
            </a:avLst>
          </a:prstGeom>
          <a:solidFill>
            <a:srgbClr val="433129"/>
          </a:solidFill>
          <a:ln w="12700">
            <a:solidFill>
              <a:srgbClr val="433129"/>
            </a:solidFill>
            <a:prstDash val="solid"/>
          </a:ln>
        </p:spPr>
        <p:txBody>
          <a:bodyPr/>
          <a:lstStyle/>
          <a:p>
            <a:endParaRPr lang="en-US"/>
          </a:p>
        </p:txBody>
      </p:sp>
      <p:sp>
        <p:nvSpPr>
          <p:cNvPr id="27" name="Text 23"/>
          <p:cNvSpPr txBox="1"/>
          <p:nvPr/>
        </p:nvSpPr>
        <p:spPr>
          <a:xfrm>
            <a:off x="658368" y="3611880"/>
            <a:ext cx="1371600" cy="566928"/>
          </a:xfrm>
          <a:prstGeom prst="rect">
            <a:avLst/>
          </a:prstGeom>
          <a:noFill/>
          <a:ln/>
        </p:spPr>
        <p:txBody>
          <a:bodyPr wrap="square" lIns="0" tIns="0" rIns="0" bIns="0" rtlCol="0" anchor="ctr"/>
          <a:lstStyle/>
          <a:p>
            <a:pPr marL="0" indent="0">
              <a:buNone/>
            </a:pPr>
            <a:r>
              <a:rPr lang="en-US" sz="1000" b="1" kern="0" spc="200" dirty="0">
                <a:solidFill>
                  <a:srgbClr val="7BB867"/>
                </a:solidFill>
                <a:latin typeface="Poppins" pitchFamily="34" charset="0"/>
                <a:ea typeface="Poppins" pitchFamily="34" charset="-122"/>
                <a:cs typeface="Poppins" pitchFamily="34" charset="-120"/>
              </a:rPr>
              <a:t>ASK THE ROOM</a:t>
            </a:r>
            <a:endParaRPr lang="en-US" sz="1000" dirty="0"/>
          </a:p>
        </p:txBody>
      </p:sp>
      <p:sp>
        <p:nvSpPr>
          <p:cNvPr id="28" name="Text 24"/>
          <p:cNvSpPr txBox="1"/>
          <p:nvPr/>
        </p:nvSpPr>
        <p:spPr>
          <a:xfrm>
            <a:off x="2057400" y="3611880"/>
            <a:ext cx="6492240" cy="566928"/>
          </a:xfrm>
          <a:prstGeom prst="rect">
            <a:avLst/>
          </a:prstGeom>
          <a:noFill/>
          <a:ln/>
        </p:spPr>
        <p:txBody>
          <a:bodyPr wrap="square" lIns="0" tIns="0" rIns="0" bIns="0" rtlCol="0" anchor="ctr"/>
          <a:lstStyle/>
          <a:p>
            <a:pPr marL="0" indent="0">
              <a:buNone/>
            </a:pPr>
            <a:r>
              <a:rPr lang="en-US" sz="1200" dirty="0">
                <a:solidFill>
                  <a:srgbClr val="FFFFFF"/>
                </a:solidFill>
                <a:latin typeface="Poppins" pitchFamily="34" charset="0"/>
                <a:ea typeface="Poppins" pitchFamily="34" charset="-122"/>
                <a:cs typeface="Poppins" pitchFamily="34" charset="-120"/>
              </a:rPr>
              <a:t>Someone has three applications and you need one program per row. Which output would you use?</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3">
    <p:bg>
      <p:bgPr>
        <a:solidFill>
          <a:srgbClr val="433129"/>
        </a:solidFill>
        <a:effectLst/>
      </p:bgPr>
    </p:bg>
    <p:spTree>
      <p:nvGrpSpPr>
        <p:cNvPr id="1" name=""/>
        <p:cNvGrpSpPr/>
        <p:nvPr/>
      </p:nvGrpSpPr>
      <p:grpSpPr>
        <a:xfrm>
          <a:off x="0" y="0"/>
          <a:ext cx="0" cy="0"/>
          <a:chOff x="0" y="0"/>
          <a:chExt cx="0" cy="0"/>
        </a:xfrm>
      </p:grpSpPr>
      <p:pic>
        <p:nvPicPr>
          <p:cNvPr id="2" name="Image 0" descr="/home/claude/logo/ring_spring.png"/>
          <p:cNvPicPr>
            <a:picLocks noChangeAspect="1"/>
          </p:cNvPicPr>
          <p:nvPr/>
        </p:nvPicPr>
        <p:blipFill>
          <a:blip r:embed="rId3">
            <a:alphaModFix amt="12000"/>
          </a:blip>
          <a:stretch>
            <a:fillRect/>
          </a:stretch>
        </p:blipFill>
        <p:spPr>
          <a:xfrm>
            <a:off x="4206240" y="-182880"/>
            <a:ext cx="6583680" cy="4187952"/>
          </a:xfrm>
          <a:prstGeom prst="rect">
            <a:avLst/>
          </a:prstGeom>
        </p:spPr>
      </p:pic>
      <p:sp>
        <p:nvSpPr>
          <p:cNvPr id="3" name="Text 0"/>
          <p:cNvSpPr txBox="1"/>
          <p:nvPr/>
        </p:nvSpPr>
        <p:spPr>
          <a:xfrm>
            <a:off x="548640" y="1143000"/>
            <a:ext cx="2743200" cy="1005840"/>
          </a:xfrm>
          <a:prstGeom prst="rect">
            <a:avLst/>
          </a:prstGeom>
          <a:noFill/>
          <a:ln/>
        </p:spPr>
        <p:txBody>
          <a:bodyPr wrap="square" lIns="0" tIns="0" rIns="0" bIns="0" rtlCol="0" anchor="t"/>
          <a:lstStyle/>
          <a:p>
            <a:pPr marL="0" indent="0">
              <a:buNone/>
            </a:pPr>
            <a:r>
              <a:rPr lang="en-US" sz="6600" b="1" dirty="0">
                <a:solidFill>
                  <a:srgbClr val="7BB867"/>
                </a:solidFill>
                <a:latin typeface="Poppins" pitchFamily="34" charset="0"/>
                <a:ea typeface="Poppins" pitchFamily="34" charset="-122"/>
                <a:cs typeface="Poppins" pitchFamily="34" charset="-120"/>
              </a:rPr>
              <a:t>04</a:t>
            </a:r>
            <a:endParaRPr lang="en-US" sz="6600" dirty="0"/>
          </a:p>
        </p:txBody>
      </p:sp>
      <p:sp>
        <p:nvSpPr>
          <p:cNvPr id="4" name="Text 1"/>
          <p:cNvSpPr txBox="1"/>
          <p:nvPr/>
        </p:nvSpPr>
        <p:spPr>
          <a:xfrm>
            <a:off x="548640" y="2240280"/>
            <a:ext cx="6858000" cy="685800"/>
          </a:xfrm>
          <a:prstGeom prst="rect">
            <a:avLst/>
          </a:prstGeom>
          <a:noFill/>
          <a:ln/>
        </p:spPr>
        <p:txBody>
          <a:bodyPr wrap="square" lIns="0" tIns="0" rIns="0" bIns="0" rtlCol="0" anchor="t"/>
          <a:lstStyle/>
          <a:p>
            <a:pPr marL="0" indent="0">
              <a:buNone/>
            </a:pPr>
            <a:r>
              <a:rPr lang="en-US" sz="3400" b="1" dirty="0">
                <a:solidFill>
                  <a:srgbClr val="FFFFFF"/>
                </a:solidFill>
                <a:latin typeface="Poppins" pitchFamily="34" charset="0"/>
                <a:ea typeface="Poppins" pitchFamily="34" charset="-122"/>
                <a:cs typeface="Poppins" pitchFamily="34" charset="-120"/>
              </a:rPr>
              <a:t>Putting it to work</a:t>
            </a:r>
            <a:endParaRPr lang="en-US" sz="3400" dirty="0"/>
          </a:p>
        </p:txBody>
      </p:sp>
      <p:sp>
        <p:nvSpPr>
          <p:cNvPr id="5" name="Text 2"/>
          <p:cNvSpPr txBox="1"/>
          <p:nvPr/>
        </p:nvSpPr>
        <p:spPr>
          <a:xfrm>
            <a:off x="548640" y="2926080"/>
            <a:ext cx="6400800" cy="411480"/>
          </a:xfrm>
          <a:prstGeom prst="rect">
            <a:avLst/>
          </a:prstGeom>
          <a:noFill/>
          <a:ln/>
        </p:spPr>
        <p:txBody>
          <a:bodyPr wrap="square" lIns="0" tIns="0" rIns="0" bIns="0" rtlCol="0" anchor="t"/>
          <a:lstStyle/>
          <a:p>
            <a:pPr marL="0" indent="0">
              <a:buNone/>
            </a:pPr>
            <a:r>
              <a:rPr lang="en-US" sz="1600" i="1" dirty="0">
                <a:solidFill>
                  <a:srgbClr val="D9E8D2"/>
                </a:solidFill>
                <a:latin typeface="Arial" pitchFamily="34" charset="0"/>
                <a:ea typeface="Arial" pitchFamily="34" charset="-122"/>
                <a:cs typeface="Arial" pitchFamily="34" charset="-120"/>
              </a:rPr>
              <a:t>One selection, many Slate experiences.</a:t>
            </a:r>
            <a:endParaRPr lang="en-US" sz="1600" dirty="0"/>
          </a:p>
        </p:txBody>
      </p:sp>
      <p:pic>
        <p:nvPicPr>
          <p:cNvPr id="6" name="Image 1" descr="/home/claude/logo/wordmark_white.png"/>
          <p:cNvPicPr>
            <a:picLocks noChangeAspect="1"/>
          </p:cNvPicPr>
          <p:nvPr/>
        </p:nvPicPr>
        <p:blipFill>
          <a:blip r:embed="rId4"/>
          <a:stretch>
            <a:fillRect/>
          </a:stretch>
        </p:blipFill>
        <p:spPr>
          <a:xfrm>
            <a:off x="548640" y="4572000"/>
            <a:ext cx="1097280" cy="13807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4">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WHERE IT GOES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One selection, many Slate experiences</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27</a:t>
            </a:r>
            <a:endParaRPr lang="en-US" sz="900" dirty="0"/>
          </a:p>
        </p:txBody>
      </p:sp>
      <p:sp>
        <p:nvSpPr>
          <p:cNvPr id="8" name="Shape 4"/>
          <p:cNvSpPr/>
          <p:nvPr/>
        </p:nvSpPr>
        <p:spPr>
          <a:xfrm>
            <a:off x="3703320" y="2286000"/>
            <a:ext cx="1737360" cy="640080"/>
          </a:xfrm>
          <a:prstGeom prst="roundRect">
            <a:avLst>
              <a:gd name="adj" fmla="val 8571"/>
            </a:avLst>
          </a:prstGeom>
          <a:solidFill>
            <a:srgbClr val="486C3C"/>
          </a:solidFill>
          <a:ln w="12700">
            <a:solidFill>
              <a:srgbClr val="486C3C"/>
            </a:solidFill>
            <a:prstDash val="solid"/>
          </a:ln>
        </p:spPr>
        <p:txBody>
          <a:bodyPr/>
          <a:lstStyle/>
          <a:p>
            <a:endParaRPr lang="en-US"/>
          </a:p>
        </p:txBody>
      </p:sp>
      <p:sp>
        <p:nvSpPr>
          <p:cNvPr id="9" name="Text 5"/>
          <p:cNvSpPr txBox="1"/>
          <p:nvPr/>
        </p:nvSpPr>
        <p:spPr>
          <a:xfrm>
            <a:off x="3776472" y="2286000"/>
            <a:ext cx="1591056" cy="640080"/>
          </a:xfrm>
          <a:prstGeom prst="rect">
            <a:avLst/>
          </a:prstGeom>
          <a:noFill/>
          <a:ln/>
        </p:spPr>
        <p:txBody>
          <a:bodyPr wrap="square" lIns="0" tIns="0" rIns="0" bIns="0" rtlCol="0" anchor="ctr"/>
          <a:lstStyle/>
          <a:p>
            <a:pPr marL="0" indent="0" algn="ctr">
              <a:buNone/>
            </a:pPr>
            <a:r>
              <a:rPr lang="en-US" sz="1300" b="1" dirty="0">
                <a:solidFill>
                  <a:srgbClr val="FFFFFF"/>
                </a:solidFill>
                <a:latin typeface="Poppins" pitchFamily="34" charset="0"/>
                <a:ea typeface="Poppins" pitchFamily="34" charset="-122"/>
                <a:cs typeface="Poppins" pitchFamily="34" charset="-120"/>
              </a:rPr>
              <a:t>MBA - Online</a:t>
            </a:r>
            <a:endParaRPr lang="en-US" sz="1300" dirty="0"/>
          </a:p>
        </p:txBody>
      </p:sp>
      <p:sp>
        <p:nvSpPr>
          <p:cNvPr id="10" name="Shape 6"/>
          <p:cNvSpPr/>
          <p:nvPr/>
        </p:nvSpPr>
        <p:spPr>
          <a:xfrm>
            <a:off x="457200" y="1188720"/>
            <a:ext cx="2651760" cy="868680"/>
          </a:xfrm>
          <a:prstGeom prst="roundRect">
            <a:avLst>
              <a:gd name="adj" fmla="val 8421"/>
            </a:avLst>
          </a:prstGeom>
          <a:solidFill>
            <a:srgbClr val="EFE8E3"/>
          </a:solidFill>
          <a:ln w="12700">
            <a:solidFill>
              <a:srgbClr val="CBBBB0"/>
            </a:solidFill>
            <a:prstDash val="solid"/>
          </a:ln>
        </p:spPr>
        <p:txBody>
          <a:bodyPr/>
          <a:lstStyle/>
          <a:p>
            <a:endParaRPr lang="en-US"/>
          </a:p>
        </p:txBody>
      </p:sp>
      <p:sp>
        <p:nvSpPr>
          <p:cNvPr id="11" name="Text 7"/>
          <p:cNvSpPr txBox="1"/>
          <p:nvPr/>
        </p:nvSpPr>
        <p:spPr>
          <a:xfrm>
            <a:off x="621792" y="1261872"/>
            <a:ext cx="1371600" cy="274320"/>
          </a:xfrm>
          <a:prstGeom prst="rect">
            <a:avLst/>
          </a:prstGeom>
          <a:noFill/>
          <a:ln/>
        </p:spPr>
        <p:txBody>
          <a:bodyPr wrap="square" lIns="0" tIns="0" rIns="0" bIns="0" rtlCol="0" anchor="t"/>
          <a:lstStyle/>
          <a:p>
            <a:pPr marL="0" indent="0">
              <a:buNone/>
            </a:pPr>
            <a:r>
              <a:rPr lang="en-US" sz="1200" b="1" dirty="0">
                <a:solidFill>
                  <a:srgbClr val="433129"/>
                </a:solidFill>
                <a:latin typeface="Poppins" pitchFamily="34" charset="0"/>
                <a:ea typeface="Poppins" pitchFamily="34" charset="-122"/>
                <a:cs typeface="Poppins" pitchFamily="34" charset="-120"/>
              </a:rPr>
              <a:t>Queries</a:t>
            </a:r>
            <a:endParaRPr lang="en-US" sz="1200" dirty="0"/>
          </a:p>
        </p:txBody>
      </p:sp>
      <p:sp>
        <p:nvSpPr>
          <p:cNvPr id="12" name="Text 8"/>
          <p:cNvSpPr txBox="1"/>
          <p:nvPr/>
        </p:nvSpPr>
        <p:spPr>
          <a:xfrm>
            <a:off x="1783080" y="1261872"/>
            <a:ext cx="1188720" cy="274320"/>
          </a:xfrm>
          <a:prstGeom prst="rect">
            <a:avLst/>
          </a:prstGeom>
          <a:noFill/>
          <a:ln/>
        </p:spPr>
        <p:txBody>
          <a:bodyPr wrap="square" lIns="0" tIns="0" rIns="0" bIns="0" rtlCol="0" anchor="t"/>
          <a:lstStyle/>
          <a:p>
            <a:pPr marL="0" indent="0" algn="r">
              <a:buNone/>
            </a:pPr>
            <a:r>
              <a:rPr lang="en-US" sz="850" i="1" dirty="0">
                <a:solidFill>
                  <a:srgbClr val="6F645D"/>
                </a:solidFill>
                <a:latin typeface="Arial" pitchFamily="34" charset="0"/>
                <a:ea typeface="Arial" pitchFamily="34" charset="-122"/>
                <a:cs typeface="Arial" pitchFamily="34" charset="-120"/>
              </a:rPr>
              <a:t>Export Value 3</a:t>
            </a:r>
            <a:endParaRPr lang="en-US" sz="850" dirty="0"/>
          </a:p>
        </p:txBody>
      </p:sp>
      <p:sp>
        <p:nvSpPr>
          <p:cNvPr id="13" name="Shape 9"/>
          <p:cNvSpPr/>
          <p:nvPr/>
        </p:nvSpPr>
        <p:spPr>
          <a:xfrm>
            <a:off x="621792" y="1600200"/>
            <a:ext cx="2322576" cy="347472"/>
          </a:xfrm>
          <a:prstGeom prst="roundRect">
            <a:avLst>
              <a:gd name="adj" fmla="val 15789"/>
            </a:avLst>
          </a:prstGeom>
          <a:solidFill>
            <a:srgbClr val="E7F1E1"/>
          </a:solidFill>
          <a:ln w="12700">
            <a:solidFill>
              <a:srgbClr val="B9D9AD"/>
            </a:solidFill>
            <a:prstDash val="solid"/>
          </a:ln>
        </p:spPr>
        <p:txBody>
          <a:bodyPr/>
          <a:lstStyle/>
          <a:p>
            <a:endParaRPr lang="en-US"/>
          </a:p>
        </p:txBody>
      </p:sp>
      <p:sp>
        <p:nvSpPr>
          <p:cNvPr id="14" name="Text 10"/>
          <p:cNvSpPr txBox="1"/>
          <p:nvPr/>
        </p:nvSpPr>
        <p:spPr>
          <a:xfrm>
            <a:off x="694944" y="1600200"/>
            <a:ext cx="2176272" cy="347472"/>
          </a:xfrm>
          <a:prstGeom prst="rect">
            <a:avLst/>
          </a:prstGeom>
          <a:noFill/>
          <a:ln/>
        </p:spPr>
        <p:txBody>
          <a:bodyPr wrap="square" lIns="0" tIns="0" rIns="0" bIns="0" rtlCol="0" anchor="ctr"/>
          <a:lstStyle/>
          <a:p>
            <a:pPr marL="0" indent="0" algn="ctr">
              <a:buNone/>
            </a:pPr>
            <a:r>
              <a:rPr lang="en-US" sz="1000" b="1" dirty="0">
                <a:solidFill>
                  <a:srgbClr val="35522C"/>
                </a:solidFill>
                <a:latin typeface="Poppins" pitchFamily="34" charset="0"/>
                <a:ea typeface="Poppins" pitchFamily="34" charset="-122"/>
                <a:cs typeface="Poppins" pitchFamily="34" charset="-120"/>
              </a:rPr>
              <a:t>Graduate Business</a:t>
            </a:r>
            <a:endParaRPr lang="en-US" sz="1000" dirty="0"/>
          </a:p>
        </p:txBody>
      </p:sp>
      <p:sp>
        <p:nvSpPr>
          <p:cNvPr id="15" name="Shape 11"/>
          <p:cNvSpPr/>
          <p:nvPr/>
        </p:nvSpPr>
        <p:spPr>
          <a:xfrm flipH="1" flipV="1">
            <a:off x="3108960" y="1618488"/>
            <a:ext cx="594360" cy="987552"/>
          </a:xfrm>
          <a:prstGeom prst="line">
            <a:avLst/>
          </a:prstGeom>
          <a:noFill/>
          <a:ln w="15875">
            <a:solidFill>
              <a:srgbClr val="CBBBB0"/>
            </a:solidFill>
            <a:prstDash val="solid"/>
          </a:ln>
        </p:spPr>
        <p:txBody>
          <a:bodyPr/>
          <a:lstStyle/>
          <a:p>
            <a:endParaRPr lang="en-US"/>
          </a:p>
        </p:txBody>
      </p:sp>
      <p:sp>
        <p:nvSpPr>
          <p:cNvPr id="16" name="Shape 12"/>
          <p:cNvSpPr/>
          <p:nvPr/>
        </p:nvSpPr>
        <p:spPr>
          <a:xfrm>
            <a:off x="457200" y="2194560"/>
            <a:ext cx="2651760" cy="868680"/>
          </a:xfrm>
          <a:prstGeom prst="roundRect">
            <a:avLst>
              <a:gd name="adj" fmla="val 8421"/>
            </a:avLst>
          </a:prstGeom>
          <a:solidFill>
            <a:srgbClr val="EFE8E3"/>
          </a:solidFill>
          <a:ln w="12700">
            <a:solidFill>
              <a:srgbClr val="CBBBB0"/>
            </a:solidFill>
            <a:prstDash val="solid"/>
          </a:ln>
        </p:spPr>
        <p:txBody>
          <a:bodyPr/>
          <a:lstStyle/>
          <a:p>
            <a:endParaRPr lang="en-US"/>
          </a:p>
        </p:txBody>
      </p:sp>
      <p:sp>
        <p:nvSpPr>
          <p:cNvPr id="17" name="Text 13"/>
          <p:cNvSpPr txBox="1"/>
          <p:nvPr/>
        </p:nvSpPr>
        <p:spPr>
          <a:xfrm>
            <a:off x="621792" y="2267712"/>
            <a:ext cx="1371600" cy="274320"/>
          </a:xfrm>
          <a:prstGeom prst="rect">
            <a:avLst/>
          </a:prstGeom>
          <a:noFill/>
          <a:ln/>
        </p:spPr>
        <p:txBody>
          <a:bodyPr wrap="square" lIns="0" tIns="0" rIns="0" bIns="0" rtlCol="0" anchor="t"/>
          <a:lstStyle/>
          <a:p>
            <a:pPr marL="0" indent="0">
              <a:buNone/>
            </a:pPr>
            <a:r>
              <a:rPr lang="en-US" sz="1200" b="1" dirty="0">
                <a:solidFill>
                  <a:srgbClr val="433129"/>
                </a:solidFill>
                <a:latin typeface="Poppins" pitchFamily="34" charset="0"/>
                <a:ea typeface="Poppins" pitchFamily="34" charset="-122"/>
                <a:cs typeface="Poppins" pitchFamily="34" charset="-120"/>
              </a:rPr>
              <a:t>Data exports</a:t>
            </a:r>
            <a:endParaRPr lang="en-US" sz="1200" dirty="0"/>
          </a:p>
        </p:txBody>
      </p:sp>
      <p:sp>
        <p:nvSpPr>
          <p:cNvPr id="18" name="Text 14"/>
          <p:cNvSpPr txBox="1"/>
          <p:nvPr/>
        </p:nvSpPr>
        <p:spPr>
          <a:xfrm>
            <a:off x="1783080" y="2267712"/>
            <a:ext cx="1188720" cy="274320"/>
          </a:xfrm>
          <a:prstGeom prst="rect">
            <a:avLst/>
          </a:prstGeom>
          <a:noFill/>
          <a:ln/>
        </p:spPr>
        <p:txBody>
          <a:bodyPr wrap="square" lIns="0" tIns="0" rIns="0" bIns="0" rtlCol="0" anchor="t"/>
          <a:lstStyle/>
          <a:p>
            <a:pPr marL="0" indent="0" algn="r">
              <a:buNone/>
            </a:pPr>
            <a:r>
              <a:rPr lang="en-US" sz="850" i="1" dirty="0">
                <a:solidFill>
                  <a:srgbClr val="6F645D"/>
                </a:solidFill>
                <a:latin typeface="Arial" pitchFamily="34" charset="0"/>
                <a:ea typeface="Arial" pitchFamily="34" charset="-122"/>
                <a:cs typeface="Arial" pitchFamily="34" charset="-120"/>
              </a:rPr>
              <a:t>Export Value 1</a:t>
            </a:r>
            <a:endParaRPr lang="en-US" sz="850" dirty="0"/>
          </a:p>
        </p:txBody>
      </p:sp>
      <p:sp>
        <p:nvSpPr>
          <p:cNvPr id="19" name="Shape 15"/>
          <p:cNvSpPr/>
          <p:nvPr/>
        </p:nvSpPr>
        <p:spPr>
          <a:xfrm>
            <a:off x="621792" y="2606040"/>
            <a:ext cx="2322576" cy="347472"/>
          </a:xfrm>
          <a:prstGeom prst="roundRect">
            <a:avLst>
              <a:gd name="adj" fmla="val 15789"/>
            </a:avLst>
          </a:prstGeom>
          <a:solidFill>
            <a:srgbClr val="E7F1E1"/>
          </a:solidFill>
          <a:ln w="12700">
            <a:solidFill>
              <a:srgbClr val="B9D9AD"/>
            </a:solidFill>
            <a:prstDash val="solid"/>
          </a:ln>
        </p:spPr>
        <p:txBody>
          <a:bodyPr/>
          <a:lstStyle/>
          <a:p>
            <a:endParaRPr lang="en-US"/>
          </a:p>
        </p:txBody>
      </p:sp>
      <p:sp>
        <p:nvSpPr>
          <p:cNvPr id="20" name="Text 16"/>
          <p:cNvSpPr txBox="1"/>
          <p:nvPr/>
        </p:nvSpPr>
        <p:spPr>
          <a:xfrm>
            <a:off x="694944" y="2606040"/>
            <a:ext cx="2176272" cy="347472"/>
          </a:xfrm>
          <a:prstGeom prst="rect">
            <a:avLst/>
          </a:prstGeom>
          <a:noFill/>
          <a:ln/>
        </p:spPr>
        <p:txBody>
          <a:bodyPr wrap="square" lIns="0" tIns="0" rIns="0" bIns="0" rtlCol="0" anchor="ctr"/>
          <a:lstStyle/>
          <a:p>
            <a:pPr marL="0" indent="0" algn="ctr">
              <a:buNone/>
            </a:pPr>
            <a:r>
              <a:rPr lang="en-US" sz="1000" b="1" dirty="0">
                <a:solidFill>
                  <a:srgbClr val="35522C"/>
                </a:solidFill>
                <a:latin typeface="Poppins" pitchFamily="34" charset="0"/>
                <a:ea typeface="Poppins" pitchFamily="34" charset="-122"/>
                <a:cs typeface="Poppins" pitchFamily="34" charset="-120"/>
              </a:rPr>
              <a:t>MBAO</a:t>
            </a:r>
            <a:endParaRPr lang="en-US" sz="1000" dirty="0"/>
          </a:p>
        </p:txBody>
      </p:sp>
      <p:sp>
        <p:nvSpPr>
          <p:cNvPr id="21" name="Shape 17"/>
          <p:cNvSpPr/>
          <p:nvPr/>
        </p:nvSpPr>
        <p:spPr>
          <a:xfrm flipH="1">
            <a:off x="3108960" y="2606040"/>
            <a:ext cx="594360" cy="18288"/>
          </a:xfrm>
          <a:prstGeom prst="line">
            <a:avLst/>
          </a:prstGeom>
          <a:noFill/>
          <a:ln w="15875">
            <a:solidFill>
              <a:srgbClr val="CBBBB0"/>
            </a:solidFill>
            <a:prstDash val="solid"/>
          </a:ln>
        </p:spPr>
        <p:txBody>
          <a:bodyPr/>
          <a:lstStyle/>
          <a:p>
            <a:endParaRPr lang="en-US"/>
          </a:p>
        </p:txBody>
      </p:sp>
      <p:sp>
        <p:nvSpPr>
          <p:cNvPr id="22" name="Shape 18"/>
          <p:cNvSpPr/>
          <p:nvPr/>
        </p:nvSpPr>
        <p:spPr>
          <a:xfrm>
            <a:off x="457200" y="3200400"/>
            <a:ext cx="2651760" cy="868680"/>
          </a:xfrm>
          <a:prstGeom prst="roundRect">
            <a:avLst>
              <a:gd name="adj" fmla="val 8421"/>
            </a:avLst>
          </a:prstGeom>
          <a:solidFill>
            <a:srgbClr val="EFE8E3"/>
          </a:solidFill>
          <a:ln w="12700">
            <a:solidFill>
              <a:srgbClr val="CBBBB0"/>
            </a:solidFill>
            <a:prstDash val="solid"/>
          </a:ln>
        </p:spPr>
        <p:txBody>
          <a:bodyPr/>
          <a:lstStyle/>
          <a:p>
            <a:endParaRPr lang="en-US"/>
          </a:p>
        </p:txBody>
      </p:sp>
      <p:sp>
        <p:nvSpPr>
          <p:cNvPr id="23" name="Text 19"/>
          <p:cNvSpPr txBox="1"/>
          <p:nvPr/>
        </p:nvSpPr>
        <p:spPr>
          <a:xfrm>
            <a:off x="621792" y="3273552"/>
            <a:ext cx="1371600" cy="274320"/>
          </a:xfrm>
          <a:prstGeom prst="rect">
            <a:avLst/>
          </a:prstGeom>
          <a:noFill/>
          <a:ln/>
        </p:spPr>
        <p:txBody>
          <a:bodyPr wrap="square" lIns="0" tIns="0" rIns="0" bIns="0" rtlCol="0" anchor="t"/>
          <a:lstStyle/>
          <a:p>
            <a:pPr marL="0" indent="0">
              <a:buNone/>
            </a:pPr>
            <a:r>
              <a:rPr lang="en-US" sz="1200" b="1" dirty="0">
                <a:solidFill>
                  <a:srgbClr val="433129"/>
                </a:solidFill>
                <a:latin typeface="Poppins" pitchFamily="34" charset="0"/>
                <a:ea typeface="Poppins" pitchFamily="34" charset="-122"/>
                <a:cs typeface="Poppins" pitchFamily="34" charset="-120"/>
              </a:rPr>
              <a:t>Portals</a:t>
            </a:r>
            <a:endParaRPr lang="en-US" sz="1200" dirty="0"/>
          </a:p>
        </p:txBody>
      </p:sp>
      <p:sp>
        <p:nvSpPr>
          <p:cNvPr id="24" name="Text 20"/>
          <p:cNvSpPr txBox="1"/>
          <p:nvPr/>
        </p:nvSpPr>
        <p:spPr>
          <a:xfrm>
            <a:off x="1783080" y="3273552"/>
            <a:ext cx="1188720" cy="274320"/>
          </a:xfrm>
          <a:prstGeom prst="rect">
            <a:avLst/>
          </a:prstGeom>
          <a:noFill/>
          <a:ln/>
        </p:spPr>
        <p:txBody>
          <a:bodyPr wrap="square" lIns="0" tIns="0" rIns="0" bIns="0" rtlCol="0" anchor="t"/>
          <a:lstStyle/>
          <a:p>
            <a:pPr marL="0" indent="0" algn="r">
              <a:buNone/>
            </a:pPr>
            <a:r>
              <a:rPr lang="en-US" sz="850" i="1" dirty="0">
                <a:solidFill>
                  <a:srgbClr val="6F645D"/>
                </a:solidFill>
                <a:latin typeface="Arial" pitchFamily="34" charset="0"/>
                <a:ea typeface="Arial" pitchFamily="34" charset="-122"/>
                <a:cs typeface="Arial" pitchFamily="34" charset="-120"/>
              </a:rPr>
              <a:t>Category</a:t>
            </a:r>
            <a:endParaRPr lang="en-US" sz="850" dirty="0"/>
          </a:p>
        </p:txBody>
      </p:sp>
      <p:sp>
        <p:nvSpPr>
          <p:cNvPr id="25" name="Shape 21"/>
          <p:cNvSpPr/>
          <p:nvPr/>
        </p:nvSpPr>
        <p:spPr>
          <a:xfrm>
            <a:off x="621792" y="3611880"/>
            <a:ext cx="2322576" cy="347472"/>
          </a:xfrm>
          <a:prstGeom prst="roundRect">
            <a:avLst>
              <a:gd name="adj" fmla="val 15789"/>
            </a:avLst>
          </a:prstGeom>
          <a:solidFill>
            <a:srgbClr val="E7F1E1"/>
          </a:solidFill>
          <a:ln w="12700">
            <a:solidFill>
              <a:srgbClr val="B9D9AD"/>
            </a:solidFill>
            <a:prstDash val="solid"/>
          </a:ln>
        </p:spPr>
        <p:txBody>
          <a:bodyPr/>
          <a:lstStyle/>
          <a:p>
            <a:endParaRPr lang="en-US"/>
          </a:p>
        </p:txBody>
      </p:sp>
      <p:sp>
        <p:nvSpPr>
          <p:cNvPr id="26" name="Text 22"/>
          <p:cNvSpPr txBox="1"/>
          <p:nvPr/>
        </p:nvSpPr>
        <p:spPr>
          <a:xfrm>
            <a:off x="694944" y="3611880"/>
            <a:ext cx="2176272" cy="347472"/>
          </a:xfrm>
          <a:prstGeom prst="rect">
            <a:avLst/>
          </a:prstGeom>
          <a:noFill/>
          <a:ln/>
        </p:spPr>
        <p:txBody>
          <a:bodyPr wrap="square" lIns="0" tIns="0" rIns="0" bIns="0" rtlCol="0" anchor="ctr"/>
          <a:lstStyle/>
          <a:p>
            <a:pPr marL="0" indent="0" algn="ctr">
              <a:buNone/>
            </a:pPr>
            <a:r>
              <a:rPr lang="en-US" sz="1000" b="1" dirty="0">
                <a:solidFill>
                  <a:srgbClr val="35522C"/>
                </a:solidFill>
                <a:latin typeface="Poppins" pitchFamily="34" charset="0"/>
                <a:ea typeface="Poppins" pitchFamily="34" charset="-122"/>
                <a:cs typeface="Poppins" pitchFamily="34" charset="-120"/>
              </a:rPr>
              <a:t>Online Programs</a:t>
            </a:r>
            <a:endParaRPr lang="en-US" sz="1000" dirty="0"/>
          </a:p>
        </p:txBody>
      </p:sp>
      <p:sp>
        <p:nvSpPr>
          <p:cNvPr id="27" name="Shape 23"/>
          <p:cNvSpPr/>
          <p:nvPr/>
        </p:nvSpPr>
        <p:spPr>
          <a:xfrm flipH="1">
            <a:off x="3108960" y="2606040"/>
            <a:ext cx="594360" cy="1024128"/>
          </a:xfrm>
          <a:prstGeom prst="line">
            <a:avLst/>
          </a:prstGeom>
          <a:noFill/>
          <a:ln w="15875">
            <a:solidFill>
              <a:srgbClr val="CBBBB0"/>
            </a:solidFill>
            <a:prstDash val="solid"/>
          </a:ln>
        </p:spPr>
        <p:txBody>
          <a:bodyPr/>
          <a:lstStyle/>
          <a:p>
            <a:endParaRPr lang="en-US"/>
          </a:p>
        </p:txBody>
      </p:sp>
      <p:sp>
        <p:nvSpPr>
          <p:cNvPr id="28" name="Shape 24"/>
          <p:cNvSpPr/>
          <p:nvPr/>
        </p:nvSpPr>
        <p:spPr>
          <a:xfrm>
            <a:off x="6035040" y="1188720"/>
            <a:ext cx="2651760" cy="868680"/>
          </a:xfrm>
          <a:prstGeom prst="roundRect">
            <a:avLst>
              <a:gd name="adj" fmla="val 8421"/>
            </a:avLst>
          </a:prstGeom>
          <a:solidFill>
            <a:srgbClr val="EFE8E3"/>
          </a:solidFill>
          <a:ln w="12700">
            <a:solidFill>
              <a:srgbClr val="CBBBB0"/>
            </a:solidFill>
            <a:prstDash val="solid"/>
          </a:ln>
        </p:spPr>
        <p:txBody>
          <a:bodyPr/>
          <a:lstStyle/>
          <a:p>
            <a:endParaRPr lang="en-US"/>
          </a:p>
        </p:txBody>
      </p:sp>
      <p:sp>
        <p:nvSpPr>
          <p:cNvPr id="29" name="Text 25"/>
          <p:cNvSpPr txBox="1"/>
          <p:nvPr/>
        </p:nvSpPr>
        <p:spPr>
          <a:xfrm>
            <a:off x="6199632" y="1261872"/>
            <a:ext cx="1371600" cy="274320"/>
          </a:xfrm>
          <a:prstGeom prst="rect">
            <a:avLst/>
          </a:prstGeom>
          <a:noFill/>
          <a:ln/>
        </p:spPr>
        <p:txBody>
          <a:bodyPr wrap="square" lIns="0" tIns="0" rIns="0" bIns="0" rtlCol="0" anchor="t"/>
          <a:lstStyle/>
          <a:p>
            <a:pPr marL="0" indent="0">
              <a:buNone/>
            </a:pPr>
            <a:r>
              <a:rPr lang="en-US" sz="1200" b="1" dirty="0">
                <a:solidFill>
                  <a:srgbClr val="433129"/>
                </a:solidFill>
                <a:latin typeface="Poppins" pitchFamily="34" charset="0"/>
                <a:ea typeface="Poppins" pitchFamily="34" charset="-122"/>
                <a:cs typeface="Poppins" pitchFamily="34" charset="-120"/>
              </a:rPr>
              <a:t>Mailings</a:t>
            </a:r>
            <a:endParaRPr lang="en-US" sz="1200" dirty="0"/>
          </a:p>
        </p:txBody>
      </p:sp>
      <p:sp>
        <p:nvSpPr>
          <p:cNvPr id="30" name="Text 26"/>
          <p:cNvSpPr txBox="1"/>
          <p:nvPr/>
        </p:nvSpPr>
        <p:spPr>
          <a:xfrm>
            <a:off x="7360920" y="1261872"/>
            <a:ext cx="1188720" cy="274320"/>
          </a:xfrm>
          <a:prstGeom prst="rect">
            <a:avLst/>
          </a:prstGeom>
          <a:noFill/>
          <a:ln/>
        </p:spPr>
        <p:txBody>
          <a:bodyPr wrap="square" lIns="0" tIns="0" rIns="0" bIns="0" rtlCol="0" anchor="t"/>
          <a:lstStyle/>
          <a:p>
            <a:pPr marL="0" indent="0" algn="r">
              <a:buNone/>
            </a:pPr>
            <a:r>
              <a:rPr lang="en-US" sz="850" i="1" dirty="0">
                <a:solidFill>
                  <a:srgbClr val="6F645D"/>
                </a:solidFill>
                <a:latin typeface="Arial" pitchFamily="34" charset="0"/>
                <a:ea typeface="Arial" pitchFamily="34" charset="-122"/>
                <a:cs typeface="Arial" pitchFamily="34" charset="-120"/>
              </a:rPr>
              <a:t>Translation Value 2</a:t>
            </a:r>
            <a:endParaRPr lang="en-US" sz="850" dirty="0"/>
          </a:p>
        </p:txBody>
      </p:sp>
      <p:sp>
        <p:nvSpPr>
          <p:cNvPr id="31" name="Shape 27"/>
          <p:cNvSpPr/>
          <p:nvPr/>
        </p:nvSpPr>
        <p:spPr>
          <a:xfrm>
            <a:off x="6199632" y="1600200"/>
            <a:ext cx="2322576" cy="347472"/>
          </a:xfrm>
          <a:prstGeom prst="roundRect">
            <a:avLst>
              <a:gd name="adj" fmla="val 15789"/>
            </a:avLst>
          </a:prstGeom>
          <a:solidFill>
            <a:srgbClr val="7BB867"/>
          </a:solidFill>
          <a:ln w="12700">
            <a:solidFill>
              <a:srgbClr val="7BB867"/>
            </a:solidFill>
            <a:prstDash val="solid"/>
          </a:ln>
        </p:spPr>
        <p:txBody>
          <a:bodyPr/>
          <a:lstStyle/>
          <a:p>
            <a:endParaRPr lang="en-US"/>
          </a:p>
        </p:txBody>
      </p:sp>
      <p:sp>
        <p:nvSpPr>
          <p:cNvPr id="32" name="Text 28"/>
          <p:cNvSpPr txBox="1"/>
          <p:nvPr/>
        </p:nvSpPr>
        <p:spPr>
          <a:xfrm>
            <a:off x="6272784" y="1600200"/>
            <a:ext cx="2176272" cy="347472"/>
          </a:xfrm>
          <a:prstGeom prst="rect">
            <a:avLst/>
          </a:prstGeom>
          <a:noFill/>
          <a:ln/>
        </p:spPr>
        <p:txBody>
          <a:bodyPr wrap="square" lIns="0" tIns="0" rIns="0" bIns="0" rtlCol="0" anchor="ctr"/>
          <a:lstStyle/>
          <a:p>
            <a:pPr marL="0" indent="0" algn="ctr">
              <a:buNone/>
            </a:pPr>
            <a:r>
              <a:rPr lang="en-US" sz="1000" b="1" dirty="0">
                <a:solidFill>
                  <a:srgbClr val="433129"/>
                </a:solidFill>
                <a:latin typeface="Poppins" pitchFamily="34" charset="0"/>
                <a:ea typeface="Poppins" pitchFamily="34" charset="-122"/>
                <a:cs typeface="Poppins" pitchFamily="34" charset="-120"/>
              </a:rPr>
              <a:t>online-mba content block</a:t>
            </a:r>
            <a:endParaRPr lang="en-US" sz="1000" dirty="0"/>
          </a:p>
        </p:txBody>
      </p:sp>
      <p:sp>
        <p:nvSpPr>
          <p:cNvPr id="33" name="Shape 29"/>
          <p:cNvSpPr/>
          <p:nvPr/>
        </p:nvSpPr>
        <p:spPr>
          <a:xfrm flipV="1">
            <a:off x="5440680" y="1618488"/>
            <a:ext cx="594360" cy="987552"/>
          </a:xfrm>
          <a:prstGeom prst="line">
            <a:avLst/>
          </a:prstGeom>
          <a:noFill/>
          <a:ln w="15875">
            <a:solidFill>
              <a:srgbClr val="CBBBB0"/>
            </a:solidFill>
            <a:prstDash val="solid"/>
          </a:ln>
        </p:spPr>
        <p:txBody>
          <a:bodyPr/>
          <a:lstStyle/>
          <a:p>
            <a:endParaRPr lang="en-US"/>
          </a:p>
        </p:txBody>
      </p:sp>
      <p:sp>
        <p:nvSpPr>
          <p:cNvPr id="34" name="Shape 30"/>
          <p:cNvSpPr/>
          <p:nvPr/>
        </p:nvSpPr>
        <p:spPr>
          <a:xfrm>
            <a:off x="6035040" y="2194560"/>
            <a:ext cx="2651760" cy="868680"/>
          </a:xfrm>
          <a:prstGeom prst="roundRect">
            <a:avLst>
              <a:gd name="adj" fmla="val 8421"/>
            </a:avLst>
          </a:prstGeom>
          <a:solidFill>
            <a:srgbClr val="EFE8E3"/>
          </a:solidFill>
          <a:ln w="12700">
            <a:solidFill>
              <a:srgbClr val="CBBBB0"/>
            </a:solidFill>
            <a:prstDash val="solid"/>
          </a:ln>
        </p:spPr>
        <p:txBody>
          <a:bodyPr/>
          <a:lstStyle/>
          <a:p>
            <a:endParaRPr lang="en-US"/>
          </a:p>
        </p:txBody>
      </p:sp>
      <p:sp>
        <p:nvSpPr>
          <p:cNvPr id="35" name="Text 31"/>
          <p:cNvSpPr txBox="1"/>
          <p:nvPr/>
        </p:nvSpPr>
        <p:spPr>
          <a:xfrm>
            <a:off x="6199632" y="2267712"/>
            <a:ext cx="1371600" cy="274320"/>
          </a:xfrm>
          <a:prstGeom prst="rect">
            <a:avLst/>
          </a:prstGeom>
          <a:noFill/>
          <a:ln/>
        </p:spPr>
        <p:txBody>
          <a:bodyPr wrap="square" lIns="0" tIns="0" rIns="0" bIns="0" rtlCol="0" anchor="t"/>
          <a:lstStyle/>
          <a:p>
            <a:pPr marL="0" indent="0">
              <a:buNone/>
            </a:pPr>
            <a:r>
              <a:rPr lang="en-US" sz="1200" b="1" dirty="0">
                <a:solidFill>
                  <a:srgbClr val="433129"/>
                </a:solidFill>
                <a:latin typeface="Poppins" pitchFamily="34" charset="0"/>
                <a:cs typeface="Poppins" pitchFamily="34" charset="-120"/>
              </a:rPr>
              <a:t>Form</a:t>
            </a:r>
            <a:endParaRPr lang="en-US" sz="1200" dirty="0"/>
          </a:p>
        </p:txBody>
      </p:sp>
      <p:sp>
        <p:nvSpPr>
          <p:cNvPr id="36" name="Text 32"/>
          <p:cNvSpPr txBox="1"/>
          <p:nvPr/>
        </p:nvSpPr>
        <p:spPr>
          <a:xfrm>
            <a:off x="7360920" y="2267712"/>
            <a:ext cx="1188720" cy="274320"/>
          </a:xfrm>
          <a:prstGeom prst="rect">
            <a:avLst/>
          </a:prstGeom>
          <a:noFill/>
          <a:ln/>
        </p:spPr>
        <p:txBody>
          <a:bodyPr wrap="square" lIns="0" tIns="0" rIns="0" bIns="0" rtlCol="0" anchor="t"/>
          <a:lstStyle/>
          <a:p>
            <a:pPr marL="0" indent="0" algn="r">
              <a:buNone/>
            </a:pPr>
            <a:r>
              <a:rPr lang="en-US" sz="850" i="1" dirty="0">
                <a:solidFill>
                  <a:srgbClr val="6F645D"/>
                </a:solidFill>
                <a:latin typeface="Arial" pitchFamily="34" charset="0"/>
                <a:ea typeface="Arial" pitchFamily="34" charset="-122"/>
                <a:cs typeface="Arial" pitchFamily="34" charset="-120"/>
              </a:rPr>
              <a:t>Translation Value 3</a:t>
            </a:r>
            <a:endParaRPr lang="en-US" sz="850" dirty="0"/>
          </a:p>
        </p:txBody>
      </p:sp>
      <p:sp>
        <p:nvSpPr>
          <p:cNvPr id="37" name="Shape 33"/>
          <p:cNvSpPr/>
          <p:nvPr/>
        </p:nvSpPr>
        <p:spPr>
          <a:xfrm>
            <a:off x="6199632" y="2606040"/>
            <a:ext cx="2322576" cy="347472"/>
          </a:xfrm>
          <a:prstGeom prst="roundRect">
            <a:avLst>
              <a:gd name="adj" fmla="val 15789"/>
            </a:avLst>
          </a:prstGeom>
          <a:solidFill>
            <a:srgbClr val="7BB867"/>
          </a:solidFill>
          <a:ln w="12700">
            <a:solidFill>
              <a:srgbClr val="7BB867"/>
            </a:solidFill>
            <a:prstDash val="solid"/>
          </a:ln>
        </p:spPr>
        <p:txBody>
          <a:bodyPr/>
          <a:lstStyle/>
          <a:p>
            <a:endParaRPr lang="en-US"/>
          </a:p>
        </p:txBody>
      </p:sp>
      <p:sp>
        <p:nvSpPr>
          <p:cNvPr id="38" name="Text 34"/>
          <p:cNvSpPr txBox="1"/>
          <p:nvPr/>
        </p:nvSpPr>
        <p:spPr>
          <a:xfrm>
            <a:off x="6272784" y="2606040"/>
            <a:ext cx="2176272" cy="347472"/>
          </a:xfrm>
          <a:prstGeom prst="rect">
            <a:avLst/>
          </a:prstGeom>
          <a:noFill/>
          <a:ln/>
        </p:spPr>
        <p:txBody>
          <a:bodyPr wrap="square" lIns="0" tIns="0" rIns="0" bIns="0" rtlCol="0" anchor="ctr"/>
          <a:lstStyle/>
          <a:p>
            <a:pPr marL="0" indent="0" algn="ctr">
              <a:buNone/>
            </a:pPr>
            <a:r>
              <a:rPr lang="en-US" sz="1000" b="1" dirty="0">
                <a:solidFill>
                  <a:srgbClr val="433129"/>
                </a:solidFill>
                <a:latin typeface="Poppins" pitchFamily="34" charset="0"/>
                <a:cs typeface="Poppins" pitchFamily="34" charset="-120"/>
              </a:rPr>
              <a:t>July 13</a:t>
            </a:r>
            <a:r>
              <a:rPr lang="en-US" sz="1000" b="1" baseline="30000" dirty="0">
                <a:solidFill>
                  <a:srgbClr val="433129"/>
                </a:solidFill>
                <a:latin typeface="Poppins" pitchFamily="34" charset="0"/>
                <a:cs typeface="Poppins" pitchFamily="34" charset="-120"/>
              </a:rPr>
              <a:t>th</a:t>
            </a:r>
            <a:r>
              <a:rPr lang="en-US" sz="1000" b="1" dirty="0">
                <a:solidFill>
                  <a:srgbClr val="433129"/>
                </a:solidFill>
                <a:latin typeface="Poppins" pitchFamily="34" charset="0"/>
                <a:cs typeface="Poppins" pitchFamily="34" charset="-120"/>
              </a:rPr>
              <a:t> 2026</a:t>
            </a:r>
            <a:endParaRPr lang="en-US" sz="1000" dirty="0"/>
          </a:p>
        </p:txBody>
      </p:sp>
      <p:sp>
        <p:nvSpPr>
          <p:cNvPr id="39" name="Shape 35"/>
          <p:cNvSpPr/>
          <p:nvPr/>
        </p:nvSpPr>
        <p:spPr>
          <a:xfrm>
            <a:off x="5440680" y="2606040"/>
            <a:ext cx="594360" cy="18288"/>
          </a:xfrm>
          <a:prstGeom prst="line">
            <a:avLst/>
          </a:prstGeom>
          <a:noFill/>
          <a:ln w="15875">
            <a:solidFill>
              <a:srgbClr val="CBBBB0"/>
            </a:solidFill>
            <a:prstDash val="solid"/>
          </a:ln>
        </p:spPr>
        <p:txBody>
          <a:bodyPr/>
          <a:lstStyle/>
          <a:p>
            <a:endParaRPr lang="en-US"/>
          </a:p>
        </p:txBody>
      </p:sp>
      <p:sp>
        <p:nvSpPr>
          <p:cNvPr id="40" name="Shape 36"/>
          <p:cNvSpPr/>
          <p:nvPr/>
        </p:nvSpPr>
        <p:spPr>
          <a:xfrm>
            <a:off x="6035040" y="3200400"/>
            <a:ext cx="2651760" cy="868680"/>
          </a:xfrm>
          <a:prstGeom prst="roundRect">
            <a:avLst>
              <a:gd name="adj" fmla="val 8421"/>
            </a:avLst>
          </a:prstGeom>
          <a:solidFill>
            <a:srgbClr val="EFE8E3"/>
          </a:solidFill>
          <a:ln w="12700">
            <a:solidFill>
              <a:srgbClr val="CBBBB0"/>
            </a:solidFill>
            <a:prstDash val="solid"/>
          </a:ln>
        </p:spPr>
        <p:txBody>
          <a:bodyPr/>
          <a:lstStyle/>
          <a:p>
            <a:endParaRPr lang="en-US"/>
          </a:p>
        </p:txBody>
      </p:sp>
      <p:sp>
        <p:nvSpPr>
          <p:cNvPr id="41" name="Text 37"/>
          <p:cNvSpPr txBox="1"/>
          <p:nvPr/>
        </p:nvSpPr>
        <p:spPr>
          <a:xfrm>
            <a:off x="6199632" y="3273552"/>
            <a:ext cx="1371600" cy="274320"/>
          </a:xfrm>
          <a:prstGeom prst="rect">
            <a:avLst/>
          </a:prstGeom>
          <a:noFill/>
          <a:ln/>
        </p:spPr>
        <p:txBody>
          <a:bodyPr wrap="square" lIns="0" tIns="0" rIns="0" bIns="0" rtlCol="0" anchor="t"/>
          <a:lstStyle/>
          <a:p>
            <a:pPr marL="0" indent="0">
              <a:buNone/>
            </a:pPr>
            <a:r>
              <a:rPr lang="en-US" sz="1200" b="1" dirty="0">
                <a:solidFill>
                  <a:srgbClr val="433129"/>
                </a:solidFill>
                <a:latin typeface="Poppins" pitchFamily="34" charset="0"/>
                <a:ea typeface="Poppins" pitchFamily="34" charset="-122"/>
                <a:cs typeface="Poppins" pitchFamily="34" charset="-120"/>
              </a:rPr>
              <a:t>Staff routing</a:t>
            </a:r>
            <a:endParaRPr lang="en-US" sz="1200" dirty="0"/>
          </a:p>
        </p:txBody>
      </p:sp>
      <p:sp>
        <p:nvSpPr>
          <p:cNvPr id="42" name="Text 38"/>
          <p:cNvSpPr txBox="1"/>
          <p:nvPr/>
        </p:nvSpPr>
        <p:spPr>
          <a:xfrm>
            <a:off x="7360920" y="3273552"/>
            <a:ext cx="1188720" cy="274320"/>
          </a:xfrm>
          <a:prstGeom prst="rect">
            <a:avLst/>
          </a:prstGeom>
          <a:noFill/>
          <a:ln/>
        </p:spPr>
        <p:txBody>
          <a:bodyPr wrap="square" lIns="0" tIns="0" rIns="0" bIns="0" rtlCol="0" anchor="t"/>
          <a:lstStyle/>
          <a:p>
            <a:pPr marL="0" indent="0" algn="r">
              <a:buNone/>
            </a:pPr>
            <a:r>
              <a:rPr lang="en-US" sz="850" i="1" dirty="0">
                <a:solidFill>
                  <a:srgbClr val="6F645D"/>
                </a:solidFill>
                <a:latin typeface="Arial" pitchFamily="34" charset="0"/>
                <a:ea typeface="Arial" pitchFamily="34" charset="-122"/>
                <a:cs typeface="Arial" pitchFamily="34" charset="-120"/>
              </a:rPr>
              <a:t>Translation Value 5</a:t>
            </a:r>
            <a:endParaRPr lang="en-US" sz="850" dirty="0"/>
          </a:p>
        </p:txBody>
      </p:sp>
      <p:sp>
        <p:nvSpPr>
          <p:cNvPr id="43" name="Shape 39"/>
          <p:cNvSpPr/>
          <p:nvPr/>
        </p:nvSpPr>
        <p:spPr>
          <a:xfrm>
            <a:off x="6199632" y="3611880"/>
            <a:ext cx="2322576" cy="347472"/>
          </a:xfrm>
          <a:prstGeom prst="roundRect">
            <a:avLst>
              <a:gd name="adj" fmla="val 15789"/>
            </a:avLst>
          </a:prstGeom>
          <a:solidFill>
            <a:srgbClr val="7BB867"/>
          </a:solidFill>
          <a:ln w="12700">
            <a:solidFill>
              <a:srgbClr val="7BB867"/>
            </a:solidFill>
            <a:prstDash val="solid"/>
          </a:ln>
        </p:spPr>
        <p:txBody>
          <a:bodyPr/>
          <a:lstStyle/>
          <a:p>
            <a:endParaRPr lang="en-US"/>
          </a:p>
        </p:txBody>
      </p:sp>
      <p:sp>
        <p:nvSpPr>
          <p:cNvPr id="44" name="Text 40"/>
          <p:cNvSpPr txBox="1"/>
          <p:nvPr/>
        </p:nvSpPr>
        <p:spPr>
          <a:xfrm>
            <a:off x="6272784" y="3611880"/>
            <a:ext cx="2176272" cy="347472"/>
          </a:xfrm>
          <a:prstGeom prst="rect">
            <a:avLst/>
          </a:prstGeom>
          <a:noFill/>
          <a:ln/>
        </p:spPr>
        <p:txBody>
          <a:bodyPr wrap="square" lIns="0" tIns="0" rIns="0" bIns="0" rtlCol="0" anchor="ctr"/>
          <a:lstStyle/>
          <a:p>
            <a:pPr marL="0" indent="0" algn="ctr">
              <a:buNone/>
            </a:pPr>
            <a:r>
              <a:rPr lang="en-US" sz="1000" b="1" dirty="0">
                <a:solidFill>
                  <a:srgbClr val="433129"/>
                </a:solidFill>
                <a:latin typeface="Poppins" pitchFamily="34" charset="0"/>
                <a:ea typeface="Poppins" pitchFamily="34" charset="-122"/>
                <a:cs typeface="Poppins" pitchFamily="34" charset="-120"/>
              </a:rPr>
              <a:t>graduate_online_team</a:t>
            </a:r>
            <a:endParaRPr lang="en-US" sz="1000" dirty="0"/>
          </a:p>
        </p:txBody>
      </p:sp>
      <p:sp>
        <p:nvSpPr>
          <p:cNvPr id="45" name="Shape 41"/>
          <p:cNvSpPr/>
          <p:nvPr/>
        </p:nvSpPr>
        <p:spPr>
          <a:xfrm>
            <a:off x="5440680" y="2606040"/>
            <a:ext cx="594360" cy="1024128"/>
          </a:xfrm>
          <a:prstGeom prst="line">
            <a:avLst/>
          </a:prstGeom>
          <a:noFill/>
          <a:ln w="15875">
            <a:solidFill>
              <a:srgbClr val="CBBBB0"/>
            </a:solidFill>
            <a:prstDash val="solid"/>
          </a:ln>
        </p:spPr>
        <p:txBody>
          <a:bodyPr/>
          <a:lstStyle/>
          <a:p>
            <a:endParaRPr lang="en-US"/>
          </a:p>
        </p:txBody>
      </p:sp>
      <p:sp>
        <p:nvSpPr>
          <p:cNvPr id="46" name="Text 42"/>
          <p:cNvSpPr txBox="1"/>
          <p:nvPr/>
        </p:nvSpPr>
        <p:spPr>
          <a:xfrm>
            <a:off x="457200" y="4206240"/>
            <a:ext cx="8229600" cy="320040"/>
          </a:xfrm>
          <a:prstGeom prst="rect">
            <a:avLst/>
          </a:prstGeom>
          <a:noFill/>
          <a:ln/>
        </p:spPr>
        <p:txBody>
          <a:bodyPr wrap="square" lIns="0" tIns="0" rIns="0" bIns="0" rtlCol="0" anchor="t"/>
          <a:lstStyle/>
          <a:p>
            <a:pPr marL="0" indent="0" algn="ctr">
              <a:buNone/>
            </a:pPr>
            <a:r>
              <a:rPr lang="en-US" sz="1200" i="1" dirty="0">
                <a:solidFill>
                  <a:srgbClr val="486C3C"/>
                </a:solidFill>
                <a:latin typeface="Poppins" pitchFamily="34" charset="0"/>
                <a:ea typeface="Poppins" pitchFamily="34" charset="-122"/>
                <a:cs typeface="Poppins" pitchFamily="34" charset="-120"/>
              </a:rPr>
              <a:t>Five export value slots. Up to five outputs per translation code. Build only what your process needs.</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5">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PUTTING IT TO WORK</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Queries and exports</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28</a:t>
            </a:r>
            <a:endParaRPr lang="en-US" sz="900" dirty="0"/>
          </a:p>
        </p:txBody>
      </p:sp>
      <p:sp>
        <p:nvSpPr>
          <p:cNvPr id="8" name="Shape 4"/>
          <p:cNvSpPr/>
          <p:nvPr/>
        </p:nvSpPr>
        <p:spPr>
          <a:xfrm>
            <a:off x="457200" y="1280160"/>
            <a:ext cx="5577840" cy="2926080"/>
          </a:xfrm>
          <a:prstGeom prst="roundRect">
            <a:avLst>
              <a:gd name="adj" fmla="val 25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Text 5"/>
          <p:cNvSpPr txBox="1"/>
          <p:nvPr/>
        </p:nvSpPr>
        <p:spPr>
          <a:xfrm>
            <a:off x="685800" y="1417320"/>
            <a:ext cx="3657600" cy="228600"/>
          </a:xfrm>
          <a:prstGeom prst="rect">
            <a:avLst/>
          </a:prstGeom>
          <a:noFill/>
          <a:ln/>
        </p:spPr>
        <p:txBody>
          <a:bodyPr wrap="square" lIns="0" tIns="0" rIns="0" bIns="0" rtlCol="0" anchor="t"/>
          <a:lstStyle/>
          <a:p>
            <a:pPr marL="0" indent="0">
              <a:buNone/>
            </a:pPr>
            <a:r>
              <a:rPr lang="en-US" sz="1000" b="1" kern="0" spc="200" dirty="0">
                <a:solidFill>
                  <a:srgbClr val="6F645D"/>
                </a:solidFill>
                <a:latin typeface="Poppins" pitchFamily="34" charset="0"/>
                <a:ea typeface="Poppins" pitchFamily="34" charset="-122"/>
                <a:cs typeface="Poppins" pitchFamily="34" charset="-120"/>
              </a:rPr>
              <a:t>QUERY / EXPORT MOCKUP</a:t>
            </a:r>
            <a:endParaRPr lang="en-US" sz="1000" dirty="0"/>
          </a:p>
        </p:txBody>
      </p:sp>
      <p:sp>
        <p:nvSpPr>
          <p:cNvPr id="10" name="Shape 6"/>
          <p:cNvSpPr/>
          <p:nvPr/>
        </p:nvSpPr>
        <p:spPr>
          <a:xfrm>
            <a:off x="685800" y="1737360"/>
            <a:ext cx="1463040" cy="420624"/>
          </a:xfrm>
          <a:prstGeom prst="roundRect">
            <a:avLst>
              <a:gd name="adj" fmla="val 13043"/>
            </a:avLst>
          </a:prstGeom>
          <a:solidFill>
            <a:srgbClr val="EFE8E3"/>
          </a:solidFill>
          <a:ln w="12700">
            <a:solidFill>
              <a:srgbClr val="CBBBB0"/>
            </a:solidFill>
            <a:prstDash val="solid"/>
          </a:ln>
        </p:spPr>
        <p:txBody>
          <a:bodyPr/>
          <a:lstStyle/>
          <a:p>
            <a:endParaRPr lang="en-US"/>
          </a:p>
        </p:txBody>
      </p:sp>
      <p:sp>
        <p:nvSpPr>
          <p:cNvPr id="11" name="Text 7"/>
          <p:cNvSpPr txBox="1"/>
          <p:nvPr/>
        </p:nvSpPr>
        <p:spPr>
          <a:xfrm>
            <a:off x="758952" y="1737360"/>
            <a:ext cx="1316736" cy="420624"/>
          </a:xfrm>
          <a:prstGeom prst="rect">
            <a:avLst/>
          </a:prstGeom>
          <a:noFill/>
          <a:ln/>
        </p:spPr>
        <p:txBody>
          <a:bodyPr wrap="square" lIns="0" tIns="0" rIns="0" bIns="0" rtlCol="0" anchor="ctr"/>
          <a:lstStyle/>
          <a:p>
            <a:pPr marL="0" indent="0" algn="ctr">
              <a:buNone/>
            </a:pPr>
            <a:r>
              <a:rPr lang="en-US" sz="1000" b="1" dirty="0">
                <a:solidFill>
                  <a:srgbClr val="433129"/>
                </a:solidFill>
                <a:latin typeface="Poppins" pitchFamily="34" charset="0"/>
                <a:ea typeface="Poppins" pitchFamily="34" charset="-122"/>
                <a:cs typeface="Poppins" pitchFamily="34" charset="-120"/>
              </a:rPr>
              <a:t>Prompt filter</a:t>
            </a:r>
            <a:endParaRPr lang="en-US" sz="1000" dirty="0"/>
          </a:p>
        </p:txBody>
      </p:sp>
      <p:sp>
        <p:nvSpPr>
          <p:cNvPr id="12" name="Shape 8"/>
          <p:cNvSpPr/>
          <p:nvPr/>
        </p:nvSpPr>
        <p:spPr>
          <a:xfrm>
            <a:off x="2286000" y="1737360"/>
            <a:ext cx="2286000" cy="420624"/>
          </a:xfrm>
          <a:prstGeom prst="roundRect">
            <a:avLst>
              <a:gd name="adj" fmla="val 13043"/>
            </a:avLst>
          </a:prstGeom>
          <a:solidFill>
            <a:srgbClr val="486C3C"/>
          </a:solidFill>
          <a:ln w="12700">
            <a:solidFill>
              <a:srgbClr val="486C3C"/>
            </a:solidFill>
            <a:prstDash val="solid"/>
          </a:ln>
        </p:spPr>
        <p:txBody>
          <a:bodyPr/>
          <a:lstStyle/>
          <a:p>
            <a:endParaRPr lang="en-US"/>
          </a:p>
        </p:txBody>
      </p:sp>
      <p:sp>
        <p:nvSpPr>
          <p:cNvPr id="13" name="Text 9"/>
          <p:cNvSpPr txBox="1"/>
          <p:nvPr/>
        </p:nvSpPr>
        <p:spPr>
          <a:xfrm>
            <a:off x="2359152" y="1737360"/>
            <a:ext cx="2139696" cy="420624"/>
          </a:xfrm>
          <a:prstGeom prst="rect">
            <a:avLst/>
          </a:prstGeom>
          <a:noFill/>
          <a:ln/>
        </p:spPr>
        <p:txBody>
          <a:bodyPr wrap="square" lIns="0" tIns="0" rIns="0" bIns="0" rtlCol="0" anchor="ctr"/>
          <a:lstStyle/>
          <a:p>
            <a:pPr marL="0" indent="0" algn="ctr">
              <a:buNone/>
            </a:pPr>
            <a:r>
              <a:rPr lang="en-US" sz="1000" b="1" dirty="0">
                <a:solidFill>
                  <a:srgbClr val="FFFFFF"/>
                </a:solidFill>
                <a:latin typeface="Poppins" pitchFamily="34" charset="0"/>
                <a:ea typeface="Poppins" pitchFamily="34" charset="-122"/>
                <a:cs typeface="Poppins" pitchFamily="34" charset="-120"/>
              </a:rPr>
              <a:t>Program = MBA - Online</a:t>
            </a:r>
            <a:endParaRPr lang="en-US" sz="1000" dirty="0"/>
          </a:p>
        </p:txBody>
      </p:sp>
      <p:sp>
        <p:nvSpPr>
          <p:cNvPr id="14" name="Text 10"/>
          <p:cNvSpPr txBox="1"/>
          <p:nvPr/>
        </p:nvSpPr>
        <p:spPr>
          <a:xfrm>
            <a:off x="4663440" y="1737360"/>
            <a:ext cx="1280160" cy="420624"/>
          </a:xfrm>
          <a:prstGeom prst="rect">
            <a:avLst/>
          </a:prstGeom>
          <a:noFill/>
          <a:ln/>
        </p:spPr>
        <p:txBody>
          <a:bodyPr wrap="square" lIns="0" tIns="0" rIns="0" bIns="0" rtlCol="0" anchor="ctr"/>
          <a:lstStyle/>
          <a:p>
            <a:pPr marL="0" indent="0">
              <a:buNone/>
            </a:pPr>
            <a:r>
              <a:rPr lang="en-US" sz="1000" i="1" dirty="0">
                <a:solidFill>
                  <a:srgbClr val="6F645D"/>
                </a:solidFill>
                <a:latin typeface="Arial" pitchFamily="34" charset="0"/>
                <a:ea typeface="Arial" pitchFamily="34" charset="-122"/>
                <a:cs typeface="Arial" pitchFamily="34" charset="-120"/>
              </a:rPr>
              <a:t>The selection</a:t>
            </a:r>
            <a:endParaRPr lang="en-US" sz="1000" dirty="0"/>
          </a:p>
        </p:txBody>
      </p:sp>
      <p:sp>
        <p:nvSpPr>
          <p:cNvPr id="15" name="Shape 11"/>
          <p:cNvSpPr/>
          <p:nvPr/>
        </p:nvSpPr>
        <p:spPr>
          <a:xfrm>
            <a:off x="685800" y="2267712"/>
            <a:ext cx="1463040" cy="420624"/>
          </a:xfrm>
          <a:prstGeom prst="roundRect">
            <a:avLst>
              <a:gd name="adj" fmla="val 13043"/>
            </a:avLst>
          </a:prstGeom>
          <a:solidFill>
            <a:srgbClr val="EFE8E3"/>
          </a:solidFill>
          <a:ln w="12700">
            <a:solidFill>
              <a:srgbClr val="CBBBB0"/>
            </a:solidFill>
            <a:prstDash val="solid"/>
          </a:ln>
        </p:spPr>
        <p:txBody>
          <a:bodyPr/>
          <a:lstStyle/>
          <a:p>
            <a:endParaRPr lang="en-US"/>
          </a:p>
        </p:txBody>
      </p:sp>
      <p:sp>
        <p:nvSpPr>
          <p:cNvPr id="16" name="Text 12"/>
          <p:cNvSpPr txBox="1"/>
          <p:nvPr/>
        </p:nvSpPr>
        <p:spPr>
          <a:xfrm>
            <a:off x="758952" y="2267712"/>
            <a:ext cx="1316736" cy="420624"/>
          </a:xfrm>
          <a:prstGeom prst="rect">
            <a:avLst/>
          </a:prstGeom>
          <a:noFill/>
          <a:ln/>
        </p:spPr>
        <p:txBody>
          <a:bodyPr wrap="square" lIns="0" tIns="0" rIns="0" bIns="0" rtlCol="0" anchor="ctr"/>
          <a:lstStyle/>
          <a:p>
            <a:pPr marL="0" indent="0" algn="ctr">
              <a:buNone/>
            </a:pPr>
            <a:r>
              <a:rPr lang="en-US" sz="1000" b="1" dirty="0">
                <a:solidFill>
                  <a:srgbClr val="433129"/>
                </a:solidFill>
                <a:latin typeface="Poppins" pitchFamily="34" charset="0"/>
                <a:ea typeface="Poppins" pitchFamily="34" charset="-122"/>
                <a:cs typeface="Poppins" pitchFamily="34" charset="-120"/>
              </a:rPr>
              <a:t>Exports</a:t>
            </a:r>
            <a:endParaRPr lang="en-US" sz="1000" dirty="0"/>
          </a:p>
        </p:txBody>
      </p:sp>
      <p:sp>
        <p:nvSpPr>
          <p:cNvPr id="17" name="Shape 13"/>
          <p:cNvSpPr/>
          <p:nvPr/>
        </p:nvSpPr>
        <p:spPr>
          <a:xfrm>
            <a:off x="2286000" y="2267712"/>
            <a:ext cx="2286000" cy="420624"/>
          </a:xfrm>
          <a:prstGeom prst="roundRect">
            <a:avLst>
              <a:gd name="adj" fmla="val 13043"/>
            </a:avLst>
          </a:prstGeom>
          <a:solidFill>
            <a:srgbClr val="E7F1E1"/>
          </a:solidFill>
          <a:ln w="12700">
            <a:solidFill>
              <a:srgbClr val="B9D9AD"/>
            </a:solidFill>
            <a:prstDash val="solid"/>
          </a:ln>
        </p:spPr>
        <p:txBody>
          <a:bodyPr/>
          <a:lstStyle/>
          <a:p>
            <a:endParaRPr lang="en-US"/>
          </a:p>
        </p:txBody>
      </p:sp>
      <p:sp>
        <p:nvSpPr>
          <p:cNvPr id="18" name="Text 14"/>
          <p:cNvSpPr txBox="1"/>
          <p:nvPr/>
        </p:nvSpPr>
        <p:spPr>
          <a:xfrm>
            <a:off x="2359152" y="2267712"/>
            <a:ext cx="2139696" cy="420624"/>
          </a:xfrm>
          <a:prstGeom prst="rect">
            <a:avLst/>
          </a:prstGeom>
          <a:noFill/>
          <a:ln/>
        </p:spPr>
        <p:txBody>
          <a:bodyPr wrap="square" lIns="0" tIns="0" rIns="0" bIns="0" rtlCol="0" anchor="ctr"/>
          <a:lstStyle/>
          <a:p>
            <a:pPr marL="0" indent="0" algn="ctr">
              <a:buNone/>
            </a:pPr>
            <a:r>
              <a:rPr lang="en-US" sz="1000" b="1" dirty="0">
                <a:solidFill>
                  <a:srgbClr val="35522C"/>
                </a:solidFill>
                <a:latin typeface="Poppins" pitchFamily="34" charset="0"/>
                <a:ea typeface="Poppins" pitchFamily="34" charset="-122"/>
                <a:cs typeface="Poppins" pitchFamily="34" charset="-120"/>
              </a:rPr>
              <a:t>School = Graduate Business</a:t>
            </a:r>
            <a:endParaRPr lang="en-US" sz="1000" dirty="0"/>
          </a:p>
        </p:txBody>
      </p:sp>
      <p:sp>
        <p:nvSpPr>
          <p:cNvPr id="19" name="Text 15"/>
          <p:cNvSpPr txBox="1"/>
          <p:nvPr/>
        </p:nvSpPr>
        <p:spPr>
          <a:xfrm>
            <a:off x="4663440" y="2267712"/>
            <a:ext cx="1280160" cy="420624"/>
          </a:xfrm>
          <a:prstGeom prst="rect">
            <a:avLst/>
          </a:prstGeom>
          <a:noFill/>
          <a:ln/>
        </p:spPr>
        <p:txBody>
          <a:bodyPr wrap="square" lIns="0" tIns="0" rIns="0" bIns="0" rtlCol="0" anchor="ctr"/>
          <a:lstStyle/>
          <a:p>
            <a:pPr marL="0" indent="0">
              <a:buNone/>
            </a:pPr>
            <a:r>
              <a:rPr lang="en-US" sz="1000" i="1" dirty="0">
                <a:solidFill>
                  <a:srgbClr val="6F645D"/>
                </a:solidFill>
                <a:latin typeface="Arial" pitchFamily="34" charset="0"/>
                <a:ea typeface="Arial" pitchFamily="34" charset="-122"/>
                <a:cs typeface="Arial" pitchFamily="34" charset="-120"/>
              </a:rPr>
              <a:t>Export Value 3</a:t>
            </a:r>
            <a:endParaRPr lang="en-US" sz="1000" dirty="0"/>
          </a:p>
        </p:txBody>
      </p:sp>
      <p:sp>
        <p:nvSpPr>
          <p:cNvPr id="20" name="Shape 16"/>
          <p:cNvSpPr/>
          <p:nvPr/>
        </p:nvSpPr>
        <p:spPr>
          <a:xfrm>
            <a:off x="685800" y="2798064"/>
            <a:ext cx="1463040" cy="420624"/>
          </a:xfrm>
          <a:prstGeom prst="roundRect">
            <a:avLst>
              <a:gd name="adj" fmla="val 13043"/>
            </a:avLst>
          </a:prstGeom>
          <a:solidFill>
            <a:srgbClr val="EFE8E3"/>
          </a:solidFill>
          <a:ln w="12700">
            <a:solidFill>
              <a:srgbClr val="CBBBB0"/>
            </a:solidFill>
            <a:prstDash val="solid"/>
          </a:ln>
        </p:spPr>
        <p:txBody>
          <a:bodyPr/>
          <a:lstStyle/>
          <a:p>
            <a:endParaRPr lang="en-US"/>
          </a:p>
        </p:txBody>
      </p:sp>
      <p:sp>
        <p:nvSpPr>
          <p:cNvPr id="21" name="Text 17"/>
          <p:cNvSpPr txBox="1"/>
          <p:nvPr/>
        </p:nvSpPr>
        <p:spPr>
          <a:xfrm>
            <a:off x="758952" y="2798064"/>
            <a:ext cx="1316736" cy="420624"/>
          </a:xfrm>
          <a:prstGeom prst="rect">
            <a:avLst/>
          </a:prstGeom>
          <a:noFill/>
          <a:ln/>
        </p:spPr>
        <p:txBody>
          <a:bodyPr wrap="square" lIns="0" tIns="0" rIns="0" bIns="0" rtlCol="0" anchor="ctr"/>
          <a:lstStyle/>
          <a:p>
            <a:pPr marL="0" indent="0" algn="ctr">
              <a:buNone/>
            </a:pPr>
            <a:r>
              <a:rPr lang="en-US" sz="1000" b="1" dirty="0">
                <a:solidFill>
                  <a:srgbClr val="433129"/>
                </a:solidFill>
                <a:latin typeface="Poppins" pitchFamily="34" charset="0"/>
                <a:ea typeface="Poppins" pitchFamily="34" charset="-122"/>
                <a:cs typeface="Poppins" pitchFamily="34" charset="-120"/>
              </a:rPr>
              <a:t>Exports</a:t>
            </a:r>
            <a:endParaRPr lang="en-US" sz="1000" dirty="0"/>
          </a:p>
        </p:txBody>
      </p:sp>
      <p:sp>
        <p:nvSpPr>
          <p:cNvPr id="22" name="Shape 18"/>
          <p:cNvSpPr/>
          <p:nvPr/>
        </p:nvSpPr>
        <p:spPr>
          <a:xfrm>
            <a:off x="2286000" y="2798064"/>
            <a:ext cx="2286000" cy="420624"/>
          </a:xfrm>
          <a:prstGeom prst="roundRect">
            <a:avLst>
              <a:gd name="adj" fmla="val 13043"/>
            </a:avLst>
          </a:prstGeom>
          <a:solidFill>
            <a:srgbClr val="E7F1E1"/>
          </a:solidFill>
          <a:ln w="12700">
            <a:solidFill>
              <a:srgbClr val="B9D9AD"/>
            </a:solidFill>
            <a:prstDash val="solid"/>
          </a:ln>
        </p:spPr>
        <p:txBody>
          <a:bodyPr/>
          <a:lstStyle/>
          <a:p>
            <a:endParaRPr lang="en-US"/>
          </a:p>
        </p:txBody>
      </p:sp>
      <p:sp>
        <p:nvSpPr>
          <p:cNvPr id="23" name="Text 19"/>
          <p:cNvSpPr txBox="1"/>
          <p:nvPr/>
        </p:nvSpPr>
        <p:spPr>
          <a:xfrm>
            <a:off x="2359152" y="2798064"/>
            <a:ext cx="2139696" cy="420624"/>
          </a:xfrm>
          <a:prstGeom prst="rect">
            <a:avLst/>
          </a:prstGeom>
          <a:noFill/>
          <a:ln/>
        </p:spPr>
        <p:txBody>
          <a:bodyPr wrap="square" lIns="0" tIns="0" rIns="0" bIns="0" rtlCol="0" anchor="ctr"/>
          <a:lstStyle/>
          <a:p>
            <a:pPr marL="0" indent="0" algn="ctr">
              <a:buNone/>
            </a:pPr>
            <a:r>
              <a:rPr lang="en-US" sz="1000" b="1" dirty="0">
                <a:solidFill>
                  <a:srgbClr val="35522C"/>
                </a:solidFill>
                <a:latin typeface="Poppins" pitchFamily="34" charset="0"/>
                <a:ea typeface="Poppins" pitchFamily="34" charset="-122"/>
                <a:cs typeface="Poppins" pitchFamily="34" charset="-120"/>
              </a:rPr>
              <a:t>SIS Code = MBAO</a:t>
            </a:r>
            <a:endParaRPr lang="en-US" sz="1000" dirty="0"/>
          </a:p>
        </p:txBody>
      </p:sp>
      <p:sp>
        <p:nvSpPr>
          <p:cNvPr id="24" name="Text 20"/>
          <p:cNvSpPr txBox="1"/>
          <p:nvPr/>
        </p:nvSpPr>
        <p:spPr>
          <a:xfrm>
            <a:off x="4663440" y="2798064"/>
            <a:ext cx="1280160" cy="420624"/>
          </a:xfrm>
          <a:prstGeom prst="rect">
            <a:avLst/>
          </a:prstGeom>
          <a:noFill/>
          <a:ln/>
        </p:spPr>
        <p:txBody>
          <a:bodyPr wrap="square" lIns="0" tIns="0" rIns="0" bIns="0" rtlCol="0" anchor="ctr"/>
          <a:lstStyle/>
          <a:p>
            <a:pPr marL="0" indent="0">
              <a:buNone/>
            </a:pPr>
            <a:r>
              <a:rPr lang="en-US" sz="1000" i="1" dirty="0">
                <a:solidFill>
                  <a:srgbClr val="6F645D"/>
                </a:solidFill>
                <a:latin typeface="Arial" pitchFamily="34" charset="0"/>
                <a:ea typeface="Arial" pitchFamily="34" charset="-122"/>
                <a:cs typeface="Arial" pitchFamily="34" charset="-120"/>
              </a:rPr>
              <a:t>Export Value 1</a:t>
            </a:r>
            <a:endParaRPr lang="en-US" sz="1000" dirty="0"/>
          </a:p>
        </p:txBody>
      </p:sp>
      <p:sp>
        <p:nvSpPr>
          <p:cNvPr id="25" name="Shape 21"/>
          <p:cNvSpPr/>
          <p:nvPr/>
        </p:nvSpPr>
        <p:spPr>
          <a:xfrm>
            <a:off x="685800" y="3328416"/>
            <a:ext cx="1463040" cy="420624"/>
          </a:xfrm>
          <a:prstGeom prst="roundRect">
            <a:avLst>
              <a:gd name="adj" fmla="val 13043"/>
            </a:avLst>
          </a:prstGeom>
          <a:solidFill>
            <a:srgbClr val="EFE8E3"/>
          </a:solidFill>
          <a:ln w="12700">
            <a:solidFill>
              <a:srgbClr val="CBBBB0"/>
            </a:solidFill>
            <a:prstDash val="solid"/>
          </a:ln>
        </p:spPr>
        <p:txBody>
          <a:bodyPr/>
          <a:lstStyle/>
          <a:p>
            <a:endParaRPr lang="en-US"/>
          </a:p>
        </p:txBody>
      </p:sp>
      <p:sp>
        <p:nvSpPr>
          <p:cNvPr id="26" name="Text 22"/>
          <p:cNvSpPr txBox="1"/>
          <p:nvPr/>
        </p:nvSpPr>
        <p:spPr>
          <a:xfrm>
            <a:off x="758952" y="3328416"/>
            <a:ext cx="1316736" cy="420624"/>
          </a:xfrm>
          <a:prstGeom prst="rect">
            <a:avLst/>
          </a:prstGeom>
          <a:noFill/>
          <a:ln/>
        </p:spPr>
        <p:txBody>
          <a:bodyPr wrap="square" lIns="0" tIns="0" rIns="0" bIns="0" rtlCol="0" anchor="ctr"/>
          <a:lstStyle/>
          <a:p>
            <a:pPr marL="0" indent="0" algn="ctr">
              <a:buNone/>
            </a:pPr>
            <a:r>
              <a:rPr lang="en-US" sz="1000" b="1">
                <a:solidFill>
                  <a:srgbClr val="433129"/>
                </a:solidFill>
                <a:latin typeface="Poppins" pitchFamily="34" charset="0"/>
                <a:ea typeface="Poppins" pitchFamily="34" charset="-122"/>
                <a:cs typeface="Poppins" pitchFamily="34" charset="-120"/>
              </a:rPr>
              <a:t>Translation </a:t>
            </a:r>
            <a:r>
              <a:rPr lang="en-US" sz="1000" b="1" dirty="0">
                <a:solidFill>
                  <a:srgbClr val="433129"/>
                </a:solidFill>
                <a:latin typeface="Poppins" pitchFamily="34" charset="0"/>
                <a:ea typeface="Poppins" pitchFamily="34" charset="-122"/>
                <a:cs typeface="Poppins" pitchFamily="34" charset="-120"/>
              </a:rPr>
              <a:t>output</a:t>
            </a:r>
            <a:endParaRPr lang="en-US" sz="1000" dirty="0"/>
          </a:p>
        </p:txBody>
      </p:sp>
      <p:sp>
        <p:nvSpPr>
          <p:cNvPr id="27" name="Shape 23"/>
          <p:cNvSpPr/>
          <p:nvPr/>
        </p:nvSpPr>
        <p:spPr>
          <a:xfrm>
            <a:off x="2286000" y="3328416"/>
            <a:ext cx="2286000" cy="420624"/>
          </a:xfrm>
          <a:prstGeom prst="roundRect">
            <a:avLst>
              <a:gd name="adj" fmla="val 13043"/>
            </a:avLst>
          </a:prstGeom>
          <a:solidFill>
            <a:srgbClr val="7BB867"/>
          </a:solidFill>
          <a:ln w="12700">
            <a:solidFill>
              <a:srgbClr val="7BB867"/>
            </a:solidFill>
            <a:prstDash val="solid"/>
          </a:ln>
        </p:spPr>
        <p:txBody>
          <a:bodyPr/>
          <a:lstStyle/>
          <a:p>
            <a:endParaRPr lang="en-US"/>
          </a:p>
        </p:txBody>
      </p:sp>
      <p:sp>
        <p:nvSpPr>
          <p:cNvPr id="28" name="Text 24"/>
          <p:cNvSpPr txBox="1"/>
          <p:nvPr/>
        </p:nvSpPr>
        <p:spPr>
          <a:xfrm>
            <a:off x="2359152" y="3328416"/>
            <a:ext cx="2139696" cy="420624"/>
          </a:xfrm>
          <a:prstGeom prst="rect">
            <a:avLst/>
          </a:prstGeom>
          <a:noFill/>
          <a:ln/>
        </p:spPr>
        <p:txBody>
          <a:bodyPr wrap="square" lIns="0" tIns="0" rIns="0" bIns="0" rtlCol="0" anchor="ctr"/>
          <a:lstStyle/>
          <a:p>
            <a:pPr marL="0" indent="0" algn="ctr">
              <a:buNone/>
            </a:pPr>
            <a:r>
              <a:rPr lang="en-US" sz="1000" b="1" dirty="0">
                <a:solidFill>
                  <a:srgbClr val="433129"/>
                </a:solidFill>
                <a:latin typeface="Poppins" pitchFamily="34" charset="0"/>
                <a:ea typeface="Poppins" pitchFamily="34" charset="-122"/>
                <a:cs typeface="Poppins" pitchFamily="34" charset="-120"/>
              </a:rPr>
              <a:t>Priority Deadline = July 13</a:t>
            </a:r>
            <a:r>
              <a:rPr lang="en-US" sz="1000" b="1" baseline="30000" dirty="0">
                <a:solidFill>
                  <a:srgbClr val="433129"/>
                </a:solidFill>
                <a:latin typeface="Poppins" pitchFamily="34" charset="0"/>
                <a:ea typeface="Poppins" pitchFamily="34" charset="-122"/>
                <a:cs typeface="Poppins" pitchFamily="34" charset="-120"/>
              </a:rPr>
              <a:t>th</a:t>
            </a:r>
            <a:r>
              <a:rPr lang="en-US" sz="1000" b="1" dirty="0">
                <a:solidFill>
                  <a:srgbClr val="433129"/>
                </a:solidFill>
                <a:latin typeface="Poppins" pitchFamily="34" charset="0"/>
                <a:ea typeface="Poppins" pitchFamily="34" charset="-122"/>
                <a:cs typeface="Poppins" pitchFamily="34" charset="-120"/>
              </a:rPr>
              <a:t> 2026</a:t>
            </a:r>
            <a:endParaRPr lang="en-US" sz="1000" dirty="0"/>
          </a:p>
        </p:txBody>
      </p:sp>
      <p:sp>
        <p:nvSpPr>
          <p:cNvPr id="29" name="Text 25"/>
          <p:cNvSpPr txBox="1"/>
          <p:nvPr/>
        </p:nvSpPr>
        <p:spPr>
          <a:xfrm>
            <a:off x="4663440" y="3328416"/>
            <a:ext cx="1280160" cy="420624"/>
          </a:xfrm>
          <a:prstGeom prst="rect">
            <a:avLst/>
          </a:prstGeom>
          <a:noFill/>
          <a:ln/>
        </p:spPr>
        <p:txBody>
          <a:bodyPr wrap="square" lIns="0" tIns="0" rIns="0" bIns="0" rtlCol="0" anchor="ctr"/>
          <a:lstStyle/>
          <a:p>
            <a:pPr marL="0" indent="0">
              <a:buNone/>
            </a:pPr>
            <a:r>
              <a:rPr lang="en-US" sz="1000" i="1" dirty="0">
                <a:solidFill>
                  <a:srgbClr val="6F645D"/>
                </a:solidFill>
                <a:latin typeface="Arial" pitchFamily="34" charset="0"/>
                <a:ea typeface="Arial" pitchFamily="34" charset="-122"/>
                <a:cs typeface="Arial" pitchFamily="34" charset="-120"/>
              </a:rPr>
              <a:t>Translation Value 3</a:t>
            </a:r>
            <a:endParaRPr lang="en-US" sz="1000" dirty="0"/>
          </a:p>
        </p:txBody>
      </p:sp>
      <p:sp>
        <p:nvSpPr>
          <p:cNvPr id="30" name="Text 26"/>
          <p:cNvSpPr txBox="1"/>
          <p:nvPr/>
        </p:nvSpPr>
        <p:spPr>
          <a:xfrm>
            <a:off x="685800" y="3840480"/>
            <a:ext cx="5212080" cy="274320"/>
          </a:xfrm>
          <a:prstGeom prst="rect">
            <a:avLst/>
          </a:prstGeom>
          <a:noFill/>
          <a:ln/>
        </p:spPr>
        <p:txBody>
          <a:bodyPr wrap="square" lIns="0" tIns="0" rIns="0" bIns="0" rtlCol="0" anchor="t"/>
          <a:lstStyle/>
          <a:p>
            <a:pPr marL="0" indent="0">
              <a:buNone/>
            </a:pPr>
            <a:r>
              <a:rPr lang="en-US" sz="950" i="1" dirty="0">
                <a:solidFill>
                  <a:srgbClr val="6F645D"/>
                </a:solidFill>
                <a:latin typeface="Arial" pitchFamily="34" charset="0"/>
                <a:ea typeface="Arial" pitchFamily="34" charset="-122"/>
                <a:cs typeface="Arial" pitchFamily="34" charset="-120"/>
              </a:rPr>
              <a:t>grad_priority_b is a group code, not a date. The actual deadline date comes from its own mapping.</a:t>
            </a:r>
            <a:endParaRPr lang="en-US" sz="950" dirty="0"/>
          </a:p>
        </p:txBody>
      </p:sp>
      <p:sp>
        <p:nvSpPr>
          <p:cNvPr id="31" name="Shape 27"/>
          <p:cNvSpPr/>
          <p:nvPr/>
        </p:nvSpPr>
        <p:spPr>
          <a:xfrm>
            <a:off x="6309360" y="1280160"/>
            <a:ext cx="2377440" cy="2926080"/>
          </a:xfrm>
          <a:prstGeom prst="roundRect">
            <a:avLst>
              <a:gd name="adj" fmla="val 3077"/>
            </a:avLst>
          </a:prstGeom>
          <a:solidFill>
            <a:srgbClr val="433129"/>
          </a:solidFill>
          <a:ln w="12700">
            <a:solidFill>
              <a:srgbClr val="433129"/>
            </a:solidFill>
            <a:prstDash val="solid"/>
          </a:ln>
        </p:spPr>
        <p:txBody>
          <a:bodyPr/>
          <a:lstStyle/>
          <a:p>
            <a:endParaRPr lang="en-US"/>
          </a:p>
        </p:txBody>
      </p:sp>
      <p:sp>
        <p:nvSpPr>
          <p:cNvPr id="32" name="Text 28"/>
          <p:cNvSpPr txBox="1"/>
          <p:nvPr/>
        </p:nvSpPr>
        <p:spPr>
          <a:xfrm>
            <a:off x="6492240" y="1463040"/>
            <a:ext cx="2011680" cy="228600"/>
          </a:xfrm>
          <a:prstGeom prst="rect">
            <a:avLst/>
          </a:prstGeom>
          <a:noFill/>
          <a:ln/>
        </p:spPr>
        <p:txBody>
          <a:bodyPr wrap="square" lIns="0" tIns="0" rIns="0" bIns="0" rtlCol="0" anchor="t"/>
          <a:lstStyle/>
          <a:p>
            <a:pPr marL="0" indent="0">
              <a:buNone/>
            </a:pPr>
            <a:r>
              <a:rPr lang="en-US" sz="1100" b="1" kern="0" spc="200" dirty="0">
                <a:solidFill>
                  <a:srgbClr val="7BB867"/>
                </a:solidFill>
                <a:latin typeface="Poppins" pitchFamily="34" charset="0"/>
                <a:ea typeface="Poppins" pitchFamily="34" charset="-122"/>
                <a:cs typeface="Poppins" pitchFamily="34" charset="-120"/>
              </a:rPr>
              <a:t>ASK THE ROOM</a:t>
            </a:r>
            <a:endParaRPr lang="en-US" sz="1100" dirty="0"/>
          </a:p>
        </p:txBody>
      </p:sp>
      <p:sp>
        <p:nvSpPr>
          <p:cNvPr id="33" name="Text 29"/>
          <p:cNvSpPr txBox="1"/>
          <p:nvPr/>
        </p:nvSpPr>
        <p:spPr>
          <a:xfrm>
            <a:off x="6492240" y="1783080"/>
            <a:ext cx="2011680" cy="2286000"/>
          </a:xfrm>
          <a:prstGeom prst="rect">
            <a:avLst/>
          </a:prstGeom>
          <a:noFill/>
          <a:ln/>
        </p:spPr>
        <p:txBody>
          <a:bodyPr wrap="square" lIns="0" tIns="0" rIns="0" bIns="0" rtlCol="0" anchor="t"/>
          <a:lstStyle/>
          <a:p>
            <a:pPr marL="0" indent="0">
              <a:lnSpc>
                <a:spcPct val="110000"/>
              </a:lnSpc>
              <a:buNone/>
            </a:pPr>
            <a:r>
              <a:rPr lang="en-US" sz="1250" dirty="0">
                <a:solidFill>
                  <a:srgbClr val="FFFFFF"/>
                </a:solidFill>
                <a:latin typeface="Poppins" pitchFamily="34" charset="0"/>
                <a:ea typeface="Poppins" pitchFamily="34" charset="-122"/>
                <a:cs typeface="Poppins" pitchFamily="34" charset="-120"/>
              </a:rPr>
              <a:t>Which values belong in the query logic, and which belong in the output?</a:t>
            </a:r>
            <a:endParaRPr lang="en-US" sz="12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6">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PUTTING IT TO WORK</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Mailings and content blocks</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29</a:t>
            </a:r>
            <a:endParaRPr lang="en-US" sz="9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4297680" cy="1243584"/>
        </p:xfrm>
        <a:graphic>
          <a:graphicData uri="http://schemas.openxmlformats.org/drawingml/2006/table">
            <a:tbl>
              <a:tblPr/>
              <a:tblGrid>
                <a:gridCol w="146304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tblGrid>
              <a:tr h="310896">
                <a:tc>
                  <a:txBody>
                    <a:bodyPr/>
                    <a:lstStyle/>
                    <a:p>
                      <a:pPr marL="0" indent="0">
                        <a:buNone/>
                      </a:pPr>
                      <a:r>
                        <a:rPr lang="en-US" sz="950" b="1" dirty="0">
                          <a:solidFill>
                            <a:srgbClr val="FFFFFF"/>
                          </a:solidFill>
                          <a:latin typeface="Poppins" pitchFamily="34" charset="0"/>
                          <a:ea typeface="Poppins" pitchFamily="34" charset="-122"/>
                          <a:cs typeface="Poppins" pitchFamily="34" charset="-120"/>
                        </a:rPr>
                        <a:t>Query export name</a:t>
                      </a:r>
                      <a:endParaRPr lang="en-US" sz="950" dirty="0">
                        <a:latin typeface="Poppins" charset="0"/>
                        <a:ea typeface="Poppins" charset="0"/>
                        <a:cs typeface="Poppins"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86C3C"/>
                    </a:solidFill>
                  </a:tcPr>
                </a:tc>
                <a:tc>
                  <a:txBody>
                    <a:bodyPr/>
                    <a:lstStyle/>
                    <a:p>
                      <a:pPr marL="0" indent="0">
                        <a:buNone/>
                      </a:pPr>
                      <a:r>
                        <a:rPr lang="en-US" sz="950" b="1" dirty="0">
                          <a:solidFill>
                            <a:srgbClr val="FFFFFF"/>
                          </a:solidFill>
                          <a:latin typeface="Poppins" pitchFamily="34" charset="0"/>
                          <a:ea typeface="Poppins" pitchFamily="34" charset="-122"/>
                          <a:cs typeface="Poppins" pitchFamily="34" charset="-120"/>
                        </a:rPr>
                        <a:t>Example result</a:t>
                      </a:r>
                      <a:endParaRPr lang="en-US" sz="950" dirty="0">
                        <a:latin typeface="Poppins" charset="0"/>
                        <a:ea typeface="Poppins" charset="0"/>
                        <a:cs typeface="Poppins"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86C3C"/>
                    </a:solidFill>
                  </a:tcPr>
                </a:tc>
                <a:tc>
                  <a:txBody>
                    <a:bodyPr/>
                    <a:lstStyle/>
                    <a:p>
                      <a:pPr marL="0" indent="0">
                        <a:buNone/>
                      </a:pPr>
                      <a:r>
                        <a:rPr lang="en-US" sz="950" b="1" dirty="0">
                          <a:solidFill>
                            <a:srgbClr val="FFFFFF"/>
                          </a:solidFill>
                          <a:latin typeface="Poppins" pitchFamily="34" charset="0"/>
                          <a:ea typeface="Poppins" pitchFamily="34" charset="-122"/>
                          <a:cs typeface="Poppins" pitchFamily="34" charset="-120"/>
                        </a:rPr>
                        <a:t>Used in</a:t>
                      </a:r>
                      <a:endParaRPr lang="en-US" sz="950" dirty="0">
                        <a:latin typeface="Poppins" charset="0"/>
                        <a:ea typeface="Poppins" charset="0"/>
                        <a:cs typeface="Poppins"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486C3C"/>
                    </a:solidFill>
                  </a:tcPr>
                </a:tc>
                <a:extLst>
                  <a:ext uri="{0D108BD9-81ED-4DB2-BD59-A6C34878D82A}">
                    <a16:rowId xmlns:a16="http://schemas.microsoft.com/office/drawing/2014/main" val="10000"/>
                  </a:ext>
                </a:extLst>
              </a:tr>
              <a:tr h="310896">
                <a:tc>
                  <a:txBody>
                    <a:bodyPr/>
                    <a:lstStyle/>
                    <a:p>
                      <a:pPr marL="0" indent="0">
                        <a:buNone/>
                      </a:pPr>
                      <a:r>
                        <a:rPr lang="en-US" sz="950" b="1" dirty="0">
                          <a:solidFill>
                            <a:srgbClr val="486C3C"/>
                          </a:solidFill>
                          <a:latin typeface="Arial" pitchFamily="34" charset="0"/>
                          <a:ea typeface="Arial" pitchFamily="34" charset="-122"/>
                          <a:cs typeface="Arial" pitchFamily="34" charset="-120"/>
                        </a:rPr>
                        <a:t>program_display</a:t>
                      </a:r>
                      <a:endParaRPr lang="en-US" sz="950" dirty="0">
                        <a:latin typeface="Arial" charset="0"/>
                        <a:ea typeface="Arial" charset="0"/>
                        <a:cs typeface="Arial"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950" dirty="0">
                          <a:solidFill>
                            <a:srgbClr val="2E231D"/>
                          </a:solidFill>
                          <a:latin typeface="Arial" pitchFamily="34" charset="0"/>
                          <a:ea typeface="Arial" pitchFamily="34" charset="-122"/>
                          <a:cs typeface="Arial" pitchFamily="34" charset="-120"/>
                        </a:rPr>
                        <a:t>MBA Online</a:t>
                      </a:r>
                      <a:endParaRPr lang="en-US" sz="950" dirty="0">
                        <a:latin typeface="Arial" charset="0"/>
                        <a:ea typeface="Arial" charset="0"/>
                        <a:cs typeface="Arial"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950" dirty="0">
                          <a:solidFill>
                            <a:srgbClr val="2E231D"/>
                          </a:solidFill>
                          <a:latin typeface="Arial" pitchFamily="34" charset="0"/>
                          <a:ea typeface="Arial" pitchFamily="34" charset="-122"/>
                          <a:cs typeface="Arial" pitchFamily="34" charset="-120"/>
                        </a:rPr>
                        <a:t>Message body</a:t>
                      </a:r>
                      <a:endParaRPr lang="en-US" sz="950" dirty="0">
                        <a:latin typeface="Arial" charset="0"/>
                        <a:ea typeface="Arial" charset="0"/>
                        <a:cs typeface="Arial"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10896">
                <a:tc>
                  <a:txBody>
                    <a:bodyPr/>
                    <a:lstStyle/>
                    <a:p>
                      <a:pPr marL="0" indent="0">
                        <a:buNone/>
                      </a:pPr>
                      <a:r>
                        <a:rPr lang="en-US" sz="950" b="1" dirty="0">
                          <a:solidFill>
                            <a:srgbClr val="486C3C"/>
                          </a:solidFill>
                          <a:latin typeface="Arial" pitchFamily="34" charset="0"/>
                          <a:ea typeface="Arial" pitchFamily="34" charset="-122"/>
                          <a:cs typeface="Arial" pitchFamily="34" charset="-120"/>
                        </a:rPr>
                        <a:t>program_school</a:t>
                      </a:r>
                      <a:endParaRPr lang="en-US" sz="950" dirty="0">
                        <a:latin typeface="Arial" charset="0"/>
                        <a:ea typeface="Arial" charset="0"/>
                        <a:cs typeface="Arial"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8F6F4"/>
                    </a:solidFill>
                  </a:tcPr>
                </a:tc>
                <a:tc>
                  <a:txBody>
                    <a:bodyPr/>
                    <a:lstStyle/>
                    <a:p>
                      <a:pPr marL="0" indent="0">
                        <a:buNone/>
                      </a:pPr>
                      <a:r>
                        <a:rPr lang="en-US" sz="950" dirty="0">
                          <a:solidFill>
                            <a:srgbClr val="2E231D"/>
                          </a:solidFill>
                          <a:latin typeface="Arial" pitchFamily="34" charset="0"/>
                          <a:ea typeface="Arial" pitchFamily="34" charset="-122"/>
                          <a:cs typeface="Arial" pitchFamily="34" charset="-120"/>
                        </a:rPr>
                        <a:t>Graduate Business</a:t>
                      </a:r>
                      <a:endParaRPr lang="en-US" sz="950" dirty="0">
                        <a:latin typeface="Arial" charset="0"/>
                        <a:ea typeface="Arial" charset="0"/>
                        <a:cs typeface="Arial"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8F6F4"/>
                    </a:solidFill>
                  </a:tcPr>
                </a:tc>
                <a:tc>
                  <a:txBody>
                    <a:bodyPr/>
                    <a:lstStyle/>
                    <a:p>
                      <a:pPr marL="0" indent="0">
                        <a:buNone/>
                      </a:pPr>
                      <a:r>
                        <a:rPr lang="en-US" sz="950" dirty="0">
                          <a:solidFill>
                            <a:srgbClr val="2E231D"/>
                          </a:solidFill>
                          <a:latin typeface="Arial" pitchFamily="34" charset="0"/>
                          <a:ea typeface="Arial" pitchFamily="34" charset="-122"/>
                          <a:cs typeface="Arial" pitchFamily="34" charset="-120"/>
                        </a:rPr>
                        <a:t>Message body</a:t>
                      </a:r>
                      <a:endParaRPr lang="en-US" sz="950" dirty="0">
                        <a:latin typeface="Arial" charset="0"/>
                        <a:ea typeface="Arial" charset="0"/>
                        <a:cs typeface="Arial"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8F6F4"/>
                    </a:solidFill>
                  </a:tcPr>
                </a:tc>
                <a:extLst>
                  <a:ext uri="{0D108BD9-81ED-4DB2-BD59-A6C34878D82A}">
                    <a16:rowId xmlns:a16="http://schemas.microsoft.com/office/drawing/2014/main" val="10002"/>
                  </a:ext>
                </a:extLst>
              </a:tr>
              <a:tr h="310896">
                <a:tc>
                  <a:txBody>
                    <a:bodyPr/>
                    <a:lstStyle/>
                    <a:p>
                      <a:pPr marL="0" indent="0">
                        <a:buNone/>
                      </a:pPr>
                      <a:r>
                        <a:rPr lang="en-US" sz="950" b="1" dirty="0">
                          <a:solidFill>
                            <a:srgbClr val="486C3C"/>
                          </a:solidFill>
                          <a:latin typeface="Arial" pitchFamily="34" charset="0"/>
                          <a:ea typeface="Arial" pitchFamily="34" charset="-122"/>
                          <a:cs typeface="Arial" pitchFamily="34" charset="-120"/>
                        </a:rPr>
                        <a:t>program_content</a:t>
                      </a:r>
                      <a:endParaRPr lang="en-US" sz="950" dirty="0">
                        <a:latin typeface="Arial" charset="0"/>
                        <a:ea typeface="Arial" charset="0"/>
                        <a:cs typeface="Arial"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950" dirty="0">
                          <a:solidFill>
                            <a:srgbClr val="2E231D"/>
                          </a:solidFill>
                          <a:latin typeface="Arial" pitchFamily="34" charset="0"/>
                          <a:ea typeface="Arial" pitchFamily="34" charset="-122"/>
                          <a:cs typeface="Arial" pitchFamily="34" charset="-120"/>
                        </a:rPr>
                        <a:t>online-mba</a:t>
                      </a:r>
                      <a:endParaRPr lang="en-US" sz="950" dirty="0">
                        <a:latin typeface="Arial" charset="0"/>
                        <a:ea typeface="Arial" charset="0"/>
                        <a:cs typeface="Arial"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950" dirty="0">
                          <a:solidFill>
                            <a:srgbClr val="2E231D"/>
                          </a:solidFill>
                          <a:latin typeface="Arial" pitchFamily="34" charset="0"/>
                          <a:ea typeface="Arial" pitchFamily="34" charset="-122"/>
                          <a:cs typeface="Arial" pitchFamily="34" charset="-120"/>
                        </a:rPr>
                        <a:t>Content block selection</a:t>
                      </a:r>
                      <a:endParaRPr lang="en-US" sz="950" dirty="0">
                        <a:latin typeface="Arial" charset="0"/>
                        <a:ea typeface="Arial" charset="0"/>
                        <a:cs typeface="Arial" charset="0"/>
                      </a:endParaRPr>
                    </a:p>
                  </a:txBody>
                  <a:tcPr marT="36576" marB="36576" anchor="ctr">
                    <a:lnL w="6350" cap="flat" cmpd="sng" algn="ctr">
                      <a:solidFill>
                        <a:srgbClr val="E4DDD7"/>
                      </a:solidFill>
                      <a:prstDash val="solid"/>
                      <a:round/>
                      <a:headEnd type="none" w="med" len="med"/>
                      <a:tailEnd type="none" w="med" len="med"/>
                    </a:lnL>
                    <a:lnR w="6350" cap="flat" cmpd="sng" algn="ctr">
                      <a:solidFill>
                        <a:srgbClr val="E4DDD7"/>
                      </a:solidFill>
                      <a:prstDash val="solid"/>
                      <a:round/>
                      <a:headEnd type="none" w="med" len="med"/>
                      <a:tailEnd type="none" w="med" len="med"/>
                    </a:lnR>
                    <a:lnT w="6350" cap="flat" cmpd="sng" algn="ctr">
                      <a:solidFill>
                        <a:srgbClr val="E4DDD7"/>
                      </a:solidFill>
                      <a:prstDash val="solid"/>
                      <a:round/>
                      <a:headEnd type="none" w="med" len="med"/>
                      <a:tailEnd type="none" w="med" len="med"/>
                    </a:lnT>
                    <a:lnB w="6350" cap="flat" cmpd="sng" algn="ctr">
                      <a:solidFill>
                        <a:srgbClr val="E4DD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9" name="Shape 4"/>
          <p:cNvSpPr/>
          <p:nvPr/>
        </p:nvSpPr>
        <p:spPr>
          <a:xfrm>
            <a:off x="457200" y="2606040"/>
            <a:ext cx="4297680" cy="1371600"/>
          </a:xfrm>
          <a:prstGeom prst="roundRect">
            <a:avLst>
              <a:gd name="adj" fmla="val 5333"/>
            </a:avLst>
          </a:prstGeom>
          <a:solidFill>
            <a:srgbClr val="433129"/>
          </a:solidFill>
          <a:ln w="12700">
            <a:solidFill>
              <a:srgbClr val="433129"/>
            </a:solidFill>
            <a:prstDash val="solid"/>
          </a:ln>
        </p:spPr>
        <p:txBody>
          <a:bodyPr/>
          <a:lstStyle/>
          <a:p>
            <a:endParaRPr lang="en-US"/>
          </a:p>
        </p:txBody>
      </p:sp>
      <p:sp>
        <p:nvSpPr>
          <p:cNvPr id="10" name="Text 5"/>
          <p:cNvSpPr txBox="1"/>
          <p:nvPr/>
        </p:nvSpPr>
        <p:spPr>
          <a:xfrm>
            <a:off x="658368" y="2715768"/>
            <a:ext cx="3840480" cy="201168"/>
          </a:xfrm>
          <a:prstGeom prst="rect">
            <a:avLst/>
          </a:prstGeom>
          <a:noFill/>
          <a:ln/>
        </p:spPr>
        <p:txBody>
          <a:bodyPr wrap="square" lIns="0" tIns="0" rIns="0" bIns="0" rtlCol="0" anchor="t"/>
          <a:lstStyle/>
          <a:p>
            <a:pPr marL="0" indent="0">
              <a:buNone/>
            </a:pPr>
            <a:r>
              <a:rPr lang="en-US" sz="950" b="1" kern="0" spc="200" dirty="0">
                <a:solidFill>
                  <a:srgbClr val="7BB867"/>
                </a:solidFill>
                <a:latin typeface="Poppins" pitchFamily="34" charset="0"/>
                <a:ea typeface="Poppins" pitchFamily="34" charset="-122"/>
                <a:cs typeface="Poppins" pitchFamily="34" charset="-120"/>
              </a:rPr>
              <a:t>BEHIND THE SCENES</a:t>
            </a:r>
            <a:endParaRPr lang="en-US" sz="950" dirty="0"/>
          </a:p>
        </p:txBody>
      </p:sp>
      <p:sp>
        <p:nvSpPr>
          <p:cNvPr id="11" name="Text 6"/>
          <p:cNvSpPr txBox="1"/>
          <p:nvPr/>
        </p:nvSpPr>
        <p:spPr>
          <a:xfrm>
            <a:off x="658368" y="2999232"/>
            <a:ext cx="3931920" cy="868680"/>
          </a:xfrm>
          <a:prstGeom prst="rect">
            <a:avLst/>
          </a:prstGeom>
          <a:noFill/>
          <a:ln/>
        </p:spPr>
        <p:txBody>
          <a:bodyPr wrap="square" lIns="0" tIns="0" rIns="0" bIns="0" rtlCol="0" anchor="t"/>
          <a:lstStyle/>
          <a:p>
            <a:pPr marL="0" indent="0">
              <a:buNone/>
            </a:pPr>
            <a:r>
              <a:rPr lang="en-US" sz="1050" dirty="0">
                <a:solidFill>
                  <a:srgbClr val="B9D9AD"/>
                </a:solidFill>
                <a:latin typeface="Courier New" pitchFamily="34" charset="0"/>
                <a:ea typeface="Courier New" pitchFamily="34" charset="-122"/>
                <a:cs typeface="Courier New" pitchFamily="34" charset="-120"/>
              </a:rPr>
              <a:t>{{program_display}}</a:t>
            </a:r>
            <a:endParaRPr lang="en-US" sz="1050" dirty="0"/>
          </a:p>
          <a:p>
            <a:pPr marL="0" indent="0">
              <a:buNone/>
            </a:pPr>
            <a:r>
              <a:rPr lang="en-US" sz="1050" dirty="0">
                <a:solidFill>
                  <a:srgbClr val="B9D9AD"/>
                </a:solidFill>
                <a:latin typeface="Courier New" pitchFamily="34" charset="0"/>
                <a:ea typeface="Courier New" pitchFamily="34" charset="-122"/>
                <a:cs typeface="Courier New" pitchFamily="34" charset="-120"/>
              </a:rPr>
              <a:t>{{program_school}}</a:t>
            </a:r>
            <a:endParaRPr lang="en-US" sz="1050" dirty="0"/>
          </a:p>
          <a:p>
            <a:pPr marL="0" indent="0">
              <a:buNone/>
            </a:pPr>
            <a:r>
              <a:rPr lang="en-US" sz="1050" dirty="0">
                <a:solidFill>
                  <a:srgbClr val="F2D4A7"/>
                </a:solidFill>
                <a:latin typeface="Courier New" pitchFamily="34" charset="0"/>
                <a:ea typeface="Courier New" pitchFamily="34" charset="-122"/>
                <a:cs typeface="Courier New" pitchFamily="34" charset="-120"/>
              </a:rPr>
              <a:t>{{program_content | block: "program"}}</a:t>
            </a:r>
            <a:endParaRPr lang="en-US" sz="1050" dirty="0"/>
          </a:p>
        </p:txBody>
      </p:sp>
      <p:sp>
        <p:nvSpPr>
          <p:cNvPr id="12" name="Shape 7"/>
          <p:cNvSpPr/>
          <p:nvPr/>
        </p:nvSpPr>
        <p:spPr>
          <a:xfrm>
            <a:off x="4983480" y="1188720"/>
            <a:ext cx="3703320" cy="2788920"/>
          </a:xfrm>
          <a:prstGeom prst="roundRect">
            <a:avLst>
              <a:gd name="adj" fmla="val 2623"/>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3" name="Text 8"/>
          <p:cNvSpPr txBox="1"/>
          <p:nvPr/>
        </p:nvSpPr>
        <p:spPr>
          <a:xfrm>
            <a:off x="5166360" y="1307592"/>
            <a:ext cx="3291840" cy="201168"/>
          </a:xfrm>
          <a:prstGeom prst="rect">
            <a:avLst/>
          </a:prstGeom>
          <a:noFill/>
          <a:ln/>
        </p:spPr>
        <p:txBody>
          <a:bodyPr wrap="square" lIns="0" tIns="0" rIns="0" bIns="0" rtlCol="0" anchor="t"/>
          <a:lstStyle/>
          <a:p>
            <a:pPr marL="0" indent="0">
              <a:buNone/>
            </a:pPr>
            <a:r>
              <a:rPr lang="en-US" sz="950" b="1" kern="0" spc="200" dirty="0">
                <a:solidFill>
                  <a:srgbClr val="6F645D"/>
                </a:solidFill>
                <a:latin typeface="Poppins" pitchFamily="34" charset="0"/>
                <a:ea typeface="Poppins" pitchFamily="34" charset="-122"/>
                <a:cs typeface="Poppins" pitchFamily="34" charset="-120"/>
              </a:rPr>
              <a:t>MESSAGE PREVIEW</a:t>
            </a:r>
            <a:endParaRPr lang="en-US" sz="950" dirty="0"/>
          </a:p>
        </p:txBody>
      </p:sp>
      <p:sp>
        <p:nvSpPr>
          <p:cNvPr id="14" name="Text 9"/>
          <p:cNvSpPr txBox="1"/>
          <p:nvPr/>
        </p:nvSpPr>
        <p:spPr>
          <a:xfrm>
            <a:off x="5166360" y="1600200"/>
            <a:ext cx="3383280" cy="256032"/>
          </a:xfrm>
          <a:prstGeom prst="rect">
            <a:avLst/>
          </a:prstGeom>
          <a:noFill/>
          <a:ln/>
        </p:spPr>
        <p:txBody>
          <a:bodyPr wrap="square" lIns="0" tIns="0" rIns="0" bIns="0" rtlCol="0" anchor="t"/>
          <a:lstStyle/>
          <a:p>
            <a:pPr marL="0" indent="0">
              <a:buNone/>
            </a:pPr>
            <a:r>
              <a:rPr lang="en-US" sz="1050" b="1" dirty="0">
                <a:solidFill>
                  <a:srgbClr val="2E231D"/>
                </a:solidFill>
                <a:latin typeface="Arial" pitchFamily="34" charset="0"/>
                <a:ea typeface="Arial" pitchFamily="34" charset="-122"/>
                <a:cs typeface="Arial" pitchFamily="34" charset="-120"/>
              </a:rPr>
              <a:t>Subject: </a:t>
            </a:r>
            <a:r>
              <a:rPr lang="en-US" sz="1050" dirty="0">
                <a:solidFill>
                  <a:srgbClr val="2E231D"/>
                </a:solidFill>
                <a:highlight>
                  <a:srgbClr val="D7EACF"/>
                </a:highlight>
                <a:latin typeface="Arial" pitchFamily="34" charset="0"/>
                <a:ea typeface="Arial" pitchFamily="34" charset="-122"/>
                <a:cs typeface="Arial" pitchFamily="34" charset="-120"/>
              </a:rPr>
              <a:t>Your online MBA timeline is here</a:t>
            </a:r>
            <a:endParaRPr lang="en-US" sz="1050" dirty="0"/>
          </a:p>
        </p:txBody>
      </p:sp>
      <p:sp>
        <p:nvSpPr>
          <p:cNvPr id="15" name="Text 10"/>
          <p:cNvSpPr txBox="1"/>
          <p:nvPr/>
        </p:nvSpPr>
        <p:spPr>
          <a:xfrm>
            <a:off x="5166360" y="1965960"/>
            <a:ext cx="3383280" cy="960120"/>
          </a:xfrm>
          <a:prstGeom prst="rect">
            <a:avLst/>
          </a:prstGeom>
          <a:noFill/>
          <a:ln/>
        </p:spPr>
        <p:txBody>
          <a:bodyPr wrap="square" lIns="0" tIns="0" rIns="0" bIns="0" rtlCol="0" anchor="t"/>
          <a:lstStyle/>
          <a:p>
            <a:pPr marL="0" indent="0">
              <a:lnSpc>
                <a:spcPct val="115000"/>
              </a:lnSpc>
              <a:buNone/>
            </a:pPr>
            <a:r>
              <a:rPr lang="en-US" sz="1100" dirty="0">
                <a:solidFill>
                  <a:srgbClr val="2E231D"/>
                </a:solidFill>
                <a:latin typeface="Arial" pitchFamily="34" charset="0"/>
                <a:ea typeface="Arial" pitchFamily="34" charset="-122"/>
                <a:cs typeface="Arial" pitchFamily="34" charset="-120"/>
              </a:rPr>
              <a:t>Hi Jordan,</a:t>
            </a:r>
            <a:endParaRPr lang="en-US" sz="1100" dirty="0"/>
          </a:p>
          <a:p>
            <a:pPr marL="0" indent="0">
              <a:lnSpc>
                <a:spcPct val="115000"/>
              </a:lnSpc>
              <a:buNone/>
            </a:pPr>
            <a:r>
              <a:rPr lang="en-US" sz="500" dirty="0">
                <a:solidFill>
                  <a:srgbClr val="2E231D"/>
                </a:solidFill>
                <a:latin typeface="Arial" pitchFamily="34" charset="0"/>
                <a:ea typeface="Arial" pitchFamily="34" charset="-122"/>
                <a:cs typeface="Arial" pitchFamily="34" charset="-120"/>
              </a:rPr>
              <a:t> </a:t>
            </a:r>
            <a:endParaRPr lang="en-US" sz="1100" dirty="0"/>
          </a:p>
          <a:p>
            <a:pPr marL="0" indent="0">
              <a:lnSpc>
                <a:spcPct val="115000"/>
              </a:lnSpc>
              <a:buNone/>
            </a:pPr>
            <a:r>
              <a:rPr lang="en-US" sz="1100" dirty="0">
                <a:solidFill>
                  <a:srgbClr val="2E231D"/>
                </a:solidFill>
                <a:latin typeface="Arial" pitchFamily="34" charset="0"/>
                <a:ea typeface="Arial" pitchFamily="34" charset="-122"/>
                <a:cs typeface="Arial" pitchFamily="34" charset="-120"/>
              </a:rPr>
              <a:t>Thanks for your interest in the </a:t>
            </a:r>
            <a:r>
              <a:rPr lang="en-US" sz="1100" b="1" dirty="0">
                <a:solidFill>
                  <a:srgbClr val="35522C"/>
                </a:solidFill>
                <a:highlight>
                  <a:srgbClr val="E7F1E1"/>
                </a:highlight>
                <a:latin typeface="Arial" pitchFamily="34" charset="0"/>
                <a:ea typeface="Arial" pitchFamily="34" charset="-122"/>
                <a:cs typeface="Arial" pitchFamily="34" charset="-120"/>
              </a:rPr>
              <a:t>MBA Online</a:t>
            </a:r>
            <a:r>
              <a:rPr lang="en-US" sz="1100" dirty="0">
                <a:solidFill>
                  <a:srgbClr val="2E231D"/>
                </a:solidFill>
                <a:latin typeface="Arial" pitchFamily="34" charset="0"/>
                <a:ea typeface="Arial" pitchFamily="34" charset="-122"/>
                <a:cs typeface="Arial" pitchFamily="34" charset="-120"/>
              </a:rPr>
              <a:t> program with </a:t>
            </a:r>
            <a:r>
              <a:rPr lang="en-US" sz="1100" b="1" dirty="0">
                <a:solidFill>
                  <a:srgbClr val="35522C"/>
                </a:solidFill>
                <a:highlight>
                  <a:srgbClr val="E7F1E1"/>
                </a:highlight>
                <a:latin typeface="Arial" pitchFamily="34" charset="0"/>
                <a:ea typeface="Arial" pitchFamily="34" charset="-122"/>
                <a:cs typeface="Arial" pitchFamily="34" charset="-120"/>
              </a:rPr>
              <a:t>Graduate Business</a:t>
            </a:r>
            <a:r>
              <a:rPr lang="en-US" sz="1100" dirty="0">
                <a:solidFill>
                  <a:srgbClr val="2E231D"/>
                </a:solidFill>
                <a:latin typeface="Arial" pitchFamily="34" charset="0"/>
                <a:ea typeface="Arial" pitchFamily="34" charset="-122"/>
                <a:cs typeface="Arial" pitchFamily="34" charset="-120"/>
              </a:rPr>
              <a:t>.</a:t>
            </a:r>
            <a:endParaRPr lang="en-US" sz="1100" dirty="0"/>
          </a:p>
        </p:txBody>
      </p:sp>
      <p:sp>
        <p:nvSpPr>
          <p:cNvPr id="16" name="Shape 11"/>
          <p:cNvSpPr/>
          <p:nvPr/>
        </p:nvSpPr>
        <p:spPr>
          <a:xfrm>
            <a:off x="5166360" y="3017520"/>
            <a:ext cx="3337560" cy="777240"/>
          </a:xfrm>
          <a:prstGeom prst="roundRect">
            <a:avLst>
              <a:gd name="adj" fmla="val 7059"/>
            </a:avLst>
          </a:prstGeom>
          <a:solidFill>
            <a:srgbClr val="D7EACF"/>
          </a:solidFill>
          <a:ln w="12700">
            <a:solidFill>
              <a:srgbClr val="7BB867"/>
            </a:solidFill>
            <a:prstDash val="solid"/>
          </a:ln>
        </p:spPr>
        <p:txBody>
          <a:bodyPr/>
          <a:lstStyle/>
          <a:p>
            <a:endParaRPr lang="en-US"/>
          </a:p>
        </p:txBody>
      </p:sp>
      <p:sp>
        <p:nvSpPr>
          <p:cNvPr id="17" name="Text 12"/>
          <p:cNvSpPr txBox="1"/>
          <p:nvPr/>
        </p:nvSpPr>
        <p:spPr>
          <a:xfrm>
            <a:off x="5303520" y="3017520"/>
            <a:ext cx="3108960" cy="777240"/>
          </a:xfrm>
          <a:prstGeom prst="rect">
            <a:avLst/>
          </a:prstGeom>
          <a:noFill/>
          <a:ln/>
        </p:spPr>
        <p:txBody>
          <a:bodyPr wrap="square" lIns="0" tIns="0" rIns="0" bIns="0" rtlCol="0" anchor="ctr"/>
          <a:lstStyle/>
          <a:p>
            <a:pPr marL="0" indent="0">
              <a:buNone/>
            </a:pPr>
            <a:r>
              <a:rPr lang="en-US" sz="1000" dirty="0">
                <a:solidFill>
                  <a:srgbClr val="433129"/>
                </a:solidFill>
                <a:latin typeface="Arial" pitchFamily="34" charset="0"/>
                <a:ea typeface="Arial" pitchFamily="34" charset="-122"/>
                <a:cs typeface="Arial" pitchFamily="34" charset="-120"/>
              </a:rPr>
              <a:t>Content block "online-mba": flexible schedule, virtual info sessions, and online student stories</a:t>
            </a:r>
            <a:endParaRPr lang="en-US" sz="1000" dirty="0"/>
          </a:p>
        </p:txBody>
      </p:sp>
      <p:sp>
        <p:nvSpPr>
          <p:cNvPr id="18" name="Shape 13"/>
          <p:cNvSpPr/>
          <p:nvPr/>
        </p:nvSpPr>
        <p:spPr>
          <a:xfrm>
            <a:off x="457200" y="4160520"/>
            <a:ext cx="8229600" cy="384048"/>
          </a:xfrm>
          <a:prstGeom prst="roundRect">
            <a:avLst>
              <a:gd name="adj" fmla="val 14286"/>
            </a:avLst>
          </a:prstGeom>
          <a:solidFill>
            <a:srgbClr val="FFF6DA"/>
          </a:solidFill>
          <a:ln w="12700">
            <a:solidFill>
              <a:srgbClr val="EBD58F"/>
            </a:solidFill>
            <a:prstDash val="solid"/>
          </a:ln>
        </p:spPr>
        <p:txBody>
          <a:bodyPr/>
          <a:lstStyle/>
          <a:p>
            <a:endParaRPr lang="en-US"/>
          </a:p>
        </p:txBody>
      </p:sp>
      <p:sp>
        <p:nvSpPr>
          <p:cNvPr id="19" name="Text 14"/>
          <p:cNvSpPr txBox="1"/>
          <p:nvPr/>
        </p:nvSpPr>
        <p:spPr>
          <a:xfrm>
            <a:off x="621792" y="4160520"/>
            <a:ext cx="7955280" cy="384048"/>
          </a:xfrm>
          <a:prstGeom prst="rect">
            <a:avLst/>
          </a:prstGeom>
          <a:noFill/>
          <a:ln/>
        </p:spPr>
        <p:txBody>
          <a:bodyPr wrap="square" lIns="0" tIns="0" rIns="0" bIns="0" rtlCol="0" anchor="ctr"/>
          <a:lstStyle/>
          <a:p>
            <a:pPr marL="0" indent="0">
              <a:buNone/>
            </a:pPr>
            <a:r>
              <a:rPr lang="en-US" sz="1100" b="1" dirty="0">
                <a:solidFill>
                  <a:srgbClr val="433129"/>
                </a:solidFill>
                <a:latin typeface="Poppins" pitchFamily="34" charset="0"/>
                <a:ea typeface="Poppins" pitchFamily="34" charset="-122"/>
                <a:cs typeface="Poppins" pitchFamily="34" charset="-120"/>
              </a:rPr>
              <a:t>Pro tip: </a:t>
            </a:r>
            <a:r>
              <a:rPr lang="en-US" sz="1100" dirty="0">
                <a:solidFill>
                  <a:srgbClr val="2E231D"/>
                </a:solidFill>
                <a:latin typeface="Arial" pitchFamily="34" charset="0"/>
                <a:ea typeface="Arial" pitchFamily="34" charset="-122"/>
                <a:cs typeface="Arial" pitchFamily="34" charset="-120"/>
              </a:rPr>
              <a:t>Anything a content block uses must be an export first. And content blocks never go in subject lines.</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2">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THE BUILD</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Content block: from code to email</a:t>
            </a:r>
            <a:endParaRPr lang="en-US" sz="2400" dirty="0"/>
          </a:p>
        </p:txBody>
      </p:sp>
      <p:pic>
        <p:nvPicPr>
          <p:cNvPr id="5" name="Image 1" descr="/home/claude/logo/wordmark.png"/>
          <p:cNvPicPr>
            <a:picLocks noChangeAspect="1"/>
          </p:cNvPicPr>
          <p:nvPr/>
        </p:nvPicPr>
        <p:blipFill>
          <a:blip r:embed="rId3"/>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30</a:t>
            </a:r>
            <a:endParaRPr lang="en-US" sz="900" dirty="0"/>
          </a:p>
        </p:txBody>
      </p:sp>
      <p:sp>
        <p:nvSpPr>
          <p:cNvPr id="8" name="Shape 4"/>
          <p:cNvSpPr/>
          <p:nvPr/>
        </p:nvSpPr>
        <p:spPr>
          <a:xfrm>
            <a:off x="457200" y="1188720"/>
            <a:ext cx="4206240" cy="160020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Shape 5"/>
          <p:cNvSpPr/>
          <p:nvPr/>
        </p:nvSpPr>
        <p:spPr>
          <a:xfrm>
            <a:off x="621792" y="1298448"/>
            <a:ext cx="310896" cy="310896"/>
          </a:xfrm>
          <a:prstGeom prst="ellipse">
            <a:avLst/>
          </a:prstGeom>
          <a:solidFill>
            <a:srgbClr val="486C3C"/>
          </a:solidFill>
          <a:ln w="12700">
            <a:solidFill>
              <a:srgbClr val="486C3C"/>
            </a:solidFill>
            <a:prstDash val="solid"/>
          </a:ln>
        </p:spPr>
        <p:txBody>
          <a:bodyPr/>
          <a:lstStyle/>
          <a:p>
            <a:endParaRPr lang="en-US"/>
          </a:p>
        </p:txBody>
      </p:sp>
      <p:sp>
        <p:nvSpPr>
          <p:cNvPr id="10" name="Text 6"/>
          <p:cNvSpPr txBox="1"/>
          <p:nvPr/>
        </p:nvSpPr>
        <p:spPr>
          <a:xfrm>
            <a:off x="621792" y="1298448"/>
            <a:ext cx="310896"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1</a:t>
            </a:r>
            <a:endParaRPr lang="en-US" sz="1200" dirty="0"/>
          </a:p>
        </p:txBody>
      </p:sp>
      <p:sp>
        <p:nvSpPr>
          <p:cNvPr id="12" name="Text 8"/>
          <p:cNvSpPr txBox="1"/>
          <p:nvPr/>
        </p:nvSpPr>
        <p:spPr>
          <a:xfrm>
            <a:off x="1042416" y="1280160"/>
            <a:ext cx="3566160" cy="201168"/>
          </a:xfrm>
          <a:prstGeom prst="rect">
            <a:avLst/>
          </a:prstGeom>
          <a:noFill/>
          <a:ln/>
        </p:spPr>
        <p:txBody>
          <a:bodyPr wrap="square" lIns="0" tIns="0" rIns="0" bIns="0" rtlCol="0" anchor="t"/>
          <a:lstStyle/>
          <a:p>
            <a:pPr marL="0" indent="0">
              <a:lnSpc>
                <a:spcPct val="105000"/>
              </a:lnSpc>
              <a:buNone/>
            </a:pPr>
            <a:r>
              <a:rPr lang="en-US" sz="1200" b="1" i="0" dirty="0">
                <a:solidFill>
                  <a:srgbClr val="433129"/>
                </a:solidFill>
                <a:latin typeface="Poppins" pitchFamily="34" charset="0"/>
                <a:ea typeface="Arial" pitchFamily="34" charset="-122"/>
                <a:cs typeface="Arial" pitchFamily="34" charset="-120"/>
              </a:rPr>
              <a:t>Create the content block</a:t>
            </a:r>
            <a:endParaRPr lang="en-US" sz="1050" dirty="0"/>
          </a:p>
        </p:txBody>
      </p:sp>
      <p:sp>
        <p:nvSpPr>
          <p:cNvPr id="11" name="Text 8"/>
          <p:cNvSpPr txBox="1"/>
          <p:nvPr/>
        </p:nvSpPr>
        <p:spPr>
          <a:xfrm>
            <a:off x="1042416" y="1481328"/>
            <a:ext cx="3566160" cy="182880"/>
          </a:xfrm>
          <a:prstGeom prst="rect">
            <a:avLst/>
          </a:prstGeom>
          <a:noFill/>
          <a:ln/>
        </p:spPr>
        <p:txBody>
          <a:bodyPr wrap="square" lIns="0" tIns="0" rIns="0" bIns="0" rtlCol="0" anchor="t"/>
          <a:lstStyle/>
          <a:p>
            <a:pPr marL="0" indent="0">
              <a:lnSpc>
                <a:spcPct val="105000"/>
              </a:lnSpc>
              <a:buNone/>
            </a:pPr>
            <a:r>
              <a:rPr lang="en-US" sz="850" b="0" i="0" dirty="0">
                <a:solidFill>
                  <a:srgbClr val="6F645D"/>
                </a:solidFill>
                <a:latin typeface="Arial" pitchFamily="34" charset="0"/>
                <a:ea typeface="Arial" pitchFamily="34" charset="-122"/>
                <a:cs typeface="Arial" pitchFamily="34" charset="-120"/>
              </a:rPr>
              <a:t>Key interest, Value mba_online</a:t>
            </a:r>
            <a:endParaRPr lang="en-US" sz="1050" dirty="0"/>
          </a:p>
        </p:txBody>
      </p:sp>
      <p:pic>
        <p:nvPicPr>
          <p:cNvPr id="13" name="Picture 12" descr="snip_c.png"/>
          <p:cNvPicPr>
            <a:picLocks noChangeAspect="1"/>
          </p:cNvPicPr>
          <p:nvPr/>
        </p:nvPicPr>
        <p:blipFill>
          <a:blip r:embed="rId4"/>
          <a:stretch>
            <a:fillRect/>
          </a:stretch>
        </p:blipFill>
        <p:spPr>
          <a:xfrm>
            <a:off x="621792" y="1719072"/>
            <a:ext cx="3886200" cy="777240"/>
          </a:xfrm>
          <a:prstGeom prst="rect">
            <a:avLst/>
          </a:prstGeom>
          <a:ln w="9525">
            <a:solidFill>
              <a:srgbClr val="E4DDD7"/>
            </a:solidFill>
          </a:ln>
        </p:spPr>
      </p:pic>
      <p:sp>
        <p:nvSpPr>
          <p:cNvPr id="14" name="Rounded Rectangle 13"/>
          <p:cNvSpPr/>
          <p:nvPr/>
        </p:nvSpPr>
        <p:spPr>
          <a:xfrm>
            <a:off x="1865376" y="2280412"/>
            <a:ext cx="2633980" cy="181356"/>
          </a:xfrm>
          <a:prstGeom prst="roundRect">
            <a:avLst>
              <a:gd name="adj" fmla="val 8000"/>
            </a:avLst>
          </a:prstGeom>
          <a:noFill/>
          <a:ln w="28575">
            <a:solidFill>
              <a:srgbClr val="7BB8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Shape 4"/>
          <p:cNvSpPr/>
          <p:nvPr/>
        </p:nvSpPr>
        <p:spPr>
          <a:xfrm>
            <a:off x="457200" y="2926080"/>
            <a:ext cx="4206240" cy="160020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9" name="Shape 5"/>
          <p:cNvSpPr/>
          <p:nvPr/>
        </p:nvSpPr>
        <p:spPr>
          <a:xfrm>
            <a:off x="621792" y="3035808"/>
            <a:ext cx="310896" cy="310896"/>
          </a:xfrm>
          <a:prstGeom prst="ellipse">
            <a:avLst/>
          </a:prstGeom>
          <a:solidFill>
            <a:srgbClr val="486C3C"/>
          </a:solidFill>
          <a:ln w="12700">
            <a:solidFill>
              <a:srgbClr val="486C3C"/>
            </a:solidFill>
            <a:prstDash val="solid"/>
          </a:ln>
        </p:spPr>
        <p:txBody>
          <a:bodyPr/>
          <a:lstStyle/>
          <a:p>
            <a:endParaRPr lang="en-US"/>
          </a:p>
        </p:txBody>
      </p:sp>
      <p:sp>
        <p:nvSpPr>
          <p:cNvPr id="20" name="Text 6"/>
          <p:cNvSpPr txBox="1"/>
          <p:nvPr/>
        </p:nvSpPr>
        <p:spPr>
          <a:xfrm>
            <a:off x="621792" y="3035808"/>
            <a:ext cx="310896"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2</a:t>
            </a:r>
            <a:endParaRPr lang="en-US" sz="1200" dirty="0"/>
          </a:p>
        </p:txBody>
      </p:sp>
      <p:sp>
        <p:nvSpPr>
          <p:cNvPr id="21" name="Text 8"/>
          <p:cNvSpPr txBox="1"/>
          <p:nvPr/>
        </p:nvSpPr>
        <p:spPr>
          <a:xfrm>
            <a:off x="1042416" y="3017520"/>
            <a:ext cx="3566160" cy="201168"/>
          </a:xfrm>
          <a:prstGeom prst="rect">
            <a:avLst/>
          </a:prstGeom>
          <a:noFill/>
          <a:ln/>
        </p:spPr>
        <p:txBody>
          <a:bodyPr wrap="square" lIns="0" tIns="0" rIns="0" bIns="0" rtlCol="0" anchor="t"/>
          <a:lstStyle/>
          <a:p>
            <a:pPr marL="0" indent="0">
              <a:lnSpc>
                <a:spcPct val="105000"/>
              </a:lnSpc>
              <a:buNone/>
            </a:pPr>
            <a:r>
              <a:rPr lang="en-US" sz="1200" b="1" i="0" dirty="0">
                <a:solidFill>
                  <a:srgbClr val="433129"/>
                </a:solidFill>
                <a:latin typeface="Poppins" pitchFamily="34" charset="0"/>
                <a:ea typeface="Arial" pitchFamily="34" charset="-122"/>
                <a:cs typeface="Arial" pitchFamily="34" charset="-120"/>
              </a:rPr>
              <a:t>Call it from the message</a:t>
            </a:r>
            <a:endParaRPr lang="en-US" sz="1050" dirty="0"/>
          </a:p>
        </p:txBody>
      </p:sp>
      <p:sp>
        <p:nvSpPr>
          <p:cNvPr id="22" name="Text 8"/>
          <p:cNvSpPr txBox="1"/>
          <p:nvPr/>
        </p:nvSpPr>
        <p:spPr>
          <a:xfrm>
            <a:off x="1042416" y="3218688"/>
            <a:ext cx="3566160" cy="182880"/>
          </a:xfrm>
          <a:prstGeom prst="rect">
            <a:avLst/>
          </a:prstGeom>
          <a:noFill/>
          <a:ln/>
        </p:spPr>
        <p:txBody>
          <a:bodyPr wrap="square" lIns="0" tIns="0" rIns="0" bIns="0" rtlCol="0" anchor="t"/>
          <a:lstStyle/>
          <a:p>
            <a:pPr marL="0" indent="0">
              <a:lnSpc>
                <a:spcPct val="105000"/>
              </a:lnSpc>
              <a:buNone/>
            </a:pPr>
            <a:r>
              <a:rPr lang="en-US" sz="850" b="0" i="0" dirty="0">
                <a:solidFill>
                  <a:srgbClr val="6F645D"/>
                </a:solidFill>
                <a:latin typeface="Arial" pitchFamily="34" charset="0"/>
                <a:ea typeface="Arial" pitchFamily="34" charset="-122"/>
                <a:cs typeface="Arial" pitchFamily="34" charset="-120"/>
              </a:rPr>
              <a:t>{{program | block: "interest"}}</a:t>
            </a:r>
            <a:endParaRPr lang="en-US" sz="1050" dirty="0"/>
          </a:p>
        </p:txBody>
      </p:sp>
      <p:pic>
        <p:nvPicPr>
          <p:cNvPr id="15" name="Picture 14" descr="email_c.png"/>
          <p:cNvPicPr>
            <a:picLocks noChangeAspect="1"/>
          </p:cNvPicPr>
          <p:nvPr/>
        </p:nvPicPr>
        <p:blipFill>
          <a:blip r:embed="rId5"/>
          <a:stretch>
            <a:fillRect/>
          </a:stretch>
        </p:blipFill>
        <p:spPr>
          <a:xfrm>
            <a:off x="621792" y="3456432"/>
            <a:ext cx="3886200" cy="753922"/>
          </a:xfrm>
          <a:prstGeom prst="rect">
            <a:avLst/>
          </a:prstGeom>
          <a:ln w="9525">
            <a:solidFill>
              <a:srgbClr val="E4DDD7"/>
            </a:solidFill>
          </a:ln>
        </p:spPr>
      </p:pic>
      <p:sp>
        <p:nvSpPr>
          <p:cNvPr id="16" name="Rounded Rectangle 15"/>
          <p:cNvSpPr/>
          <p:nvPr/>
        </p:nvSpPr>
        <p:spPr>
          <a:xfrm>
            <a:off x="901598" y="4070451"/>
            <a:ext cx="1546707" cy="139903"/>
          </a:xfrm>
          <a:prstGeom prst="roundRect">
            <a:avLst>
              <a:gd name="adj" fmla="val 8000"/>
            </a:avLst>
          </a:prstGeom>
          <a:noFill/>
          <a:ln w="28575">
            <a:solidFill>
              <a:srgbClr val="7BB8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Shape 4"/>
          <p:cNvSpPr/>
          <p:nvPr/>
        </p:nvSpPr>
        <p:spPr>
          <a:xfrm>
            <a:off x="4846320" y="1188720"/>
            <a:ext cx="3840480" cy="3337560"/>
          </a:xfrm>
          <a:prstGeom prst="roundRect">
            <a:avLst>
              <a:gd name="adj" fmla="val 4000"/>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4" name="Shape 5"/>
          <p:cNvSpPr/>
          <p:nvPr/>
        </p:nvSpPr>
        <p:spPr>
          <a:xfrm>
            <a:off x="5010912" y="1298448"/>
            <a:ext cx="310896" cy="310896"/>
          </a:xfrm>
          <a:prstGeom prst="ellipse">
            <a:avLst/>
          </a:prstGeom>
          <a:solidFill>
            <a:srgbClr val="486C3C"/>
          </a:solidFill>
          <a:ln w="12700">
            <a:solidFill>
              <a:srgbClr val="486C3C"/>
            </a:solidFill>
            <a:prstDash val="solid"/>
          </a:ln>
        </p:spPr>
        <p:txBody>
          <a:bodyPr/>
          <a:lstStyle/>
          <a:p>
            <a:endParaRPr lang="en-US"/>
          </a:p>
        </p:txBody>
      </p:sp>
      <p:sp>
        <p:nvSpPr>
          <p:cNvPr id="25" name="Text 6"/>
          <p:cNvSpPr txBox="1"/>
          <p:nvPr/>
        </p:nvSpPr>
        <p:spPr>
          <a:xfrm>
            <a:off x="5010912" y="1298448"/>
            <a:ext cx="310896" cy="310896"/>
          </a:xfrm>
          <a:prstGeom prst="rect">
            <a:avLst/>
          </a:prstGeom>
          <a:noFill/>
          <a:ln/>
        </p:spPr>
        <p:txBody>
          <a:bodyPr wrap="square" lIns="0" tIns="0" rIns="0" bIns="0" rtlCol="0" anchor="ctr"/>
          <a:lstStyle/>
          <a:p>
            <a:pPr marL="0" indent="0" algn="ctr">
              <a:buNone/>
            </a:pPr>
            <a:r>
              <a:rPr lang="en-US" sz="1100" b="1" dirty="0">
                <a:solidFill>
                  <a:srgbClr val="FFFFFF"/>
                </a:solidFill>
                <a:latin typeface="Poppins" pitchFamily="34" charset="0"/>
                <a:ea typeface="Poppins" pitchFamily="34" charset="-122"/>
                <a:cs typeface="Poppins" pitchFamily="34" charset="-120"/>
              </a:rPr>
              <a:t>3</a:t>
            </a:r>
            <a:endParaRPr lang="en-US" sz="1200" dirty="0"/>
          </a:p>
        </p:txBody>
      </p:sp>
      <p:sp>
        <p:nvSpPr>
          <p:cNvPr id="26" name="Text 8"/>
          <p:cNvSpPr txBox="1"/>
          <p:nvPr/>
        </p:nvSpPr>
        <p:spPr>
          <a:xfrm>
            <a:off x="5431536" y="1280160"/>
            <a:ext cx="3566160" cy="201168"/>
          </a:xfrm>
          <a:prstGeom prst="rect">
            <a:avLst/>
          </a:prstGeom>
          <a:noFill/>
          <a:ln/>
        </p:spPr>
        <p:txBody>
          <a:bodyPr wrap="square" lIns="0" tIns="0" rIns="0" bIns="0" rtlCol="0" anchor="t"/>
          <a:lstStyle/>
          <a:p>
            <a:pPr marL="0" indent="0">
              <a:lnSpc>
                <a:spcPct val="105000"/>
              </a:lnSpc>
              <a:buNone/>
            </a:pPr>
            <a:r>
              <a:rPr lang="en-US" sz="1200" b="1" i="0" dirty="0">
                <a:solidFill>
                  <a:srgbClr val="433129"/>
                </a:solidFill>
                <a:latin typeface="Poppins" pitchFamily="34" charset="0"/>
                <a:ea typeface="Arial" pitchFamily="34" charset="-122"/>
                <a:cs typeface="Arial" pitchFamily="34" charset="-120"/>
              </a:rPr>
              <a:t>Preview the result</a:t>
            </a:r>
            <a:endParaRPr lang="en-US" sz="1050" dirty="0"/>
          </a:p>
        </p:txBody>
      </p:sp>
      <p:sp>
        <p:nvSpPr>
          <p:cNvPr id="27" name="Text 8"/>
          <p:cNvSpPr txBox="1"/>
          <p:nvPr/>
        </p:nvSpPr>
        <p:spPr>
          <a:xfrm>
            <a:off x="5431536" y="1481328"/>
            <a:ext cx="3566160" cy="182880"/>
          </a:xfrm>
          <a:prstGeom prst="rect">
            <a:avLst/>
          </a:prstGeom>
          <a:noFill/>
          <a:ln/>
        </p:spPr>
        <p:txBody>
          <a:bodyPr wrap="square" lIns="0" tIns="0" rIns="0" bIns="0" rtlCol="0" anchor="t"/>
          <a:lstStyle/>
          <a:p>
            <a:pPr marL="0" indent="0">
              <a:lnSpc>
                <a:spcPct val="105000"/>
              </a:lnSpc>
              <a:buNone/>
            </a:pPr>
            <a:r>
              <a:rPr lang="en-US" sz="850" b="0" i="0" dirty="0">
                <a:solidFill>
                  <a:srgbClr val="6F645D"/>
                </a:solidFill>
                <a:latin typeface="Arial" pitchFamily="34" charset="0"/>
                <a:ea typeface="Arial" pitchFamily="34" charset="-122"/>
                <a:cs typeface="Arial" pitchFamily="34" charset="-120"/>
              </a:rPr>
              <a:t>The block resolves to the Online MBA content</a:t>
            </a:r>
            <a:endParaRPr lang="en-US" sz="1050" dirty="0"/>
          </a:p>
        </p:txBody>
      </p:sp>
      <p:pic>
        <p:nvPicPr>
          <p:cNvPr id="17" name="Picture 16" descr="prev_c.png"/>
          <p:cNvPicPr>
            <a:picLocks noChangeAspect="1"/>
          </p:cNvPicPr>
          <p:nvPr/>
        </p:nvPicPr>
        <p:blipFill>
          <a:blip r:embed="rId6"/>
          <a:stretch>
            <a:fillRect/>
          </a:stretch>
        </p:blipFill>
        <p:spPr>
          <a:xfrm>
            <a:off x="5029200" y="1783080"/>
            <a:ext cx="3474720" cy="2464340"/>
          </a:xfrm>
          <a:prstGeom prst="rect">
            <a:avLst/>
          </a:prstGeom>
          <a:ln w="9525">
            <a:solidFill>
              <a:srgbClr val="E4DDD7"/>
            </a:solid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7">
    <p:bg>
      <p:bgPr>
        <a:solidFill>
          <a:srgbClr val="433129"/>
        </a:solidFill>
        <a:effectLst/>
      </p:bgPr>
    </p:bg>
    <p:spTree>
      <p:nvGrpSpPr>
        <p:cNvPr id="1" name=""/>
        <p:cNvGrpSpPr/>
        <p:nvPr/>
      </p:nvGrpSpPr>
      <p:grpSpPr>
        <a:xfrm>
          <a:off x="0" y="0"/>
          <a:ext cx="0" cy="0"/>
          <a:chOff x="0" y="0"/>
          <a:chExt cx="0" cy="0"/>
        </a:xfrm>
      </p:grpSpPr>
      <p:pic>
        <p:nvPicPr>
          <p:cNvPr id="2" name="Image 0" descr="/home/claude/logo/ring_spring.png"/>
          <p:cNvPicPr>
            <a:picLocks noChangeAspect="1"/>
          </p:cNvPicPr>
          <p:nvPr/>
        </p:nvPicPr>
        <p:blipFill>
          <a:blip r:embed="rId3">
            <a:alphaModFix amt="12000"/>
          </a:blip>
          <a:stretch>
            <a:fillRect/>
          </a:stretch>
        </p:blipFill>
        <p:spPr>
          <a:xfrm>
            <a:off x="4206240" y="-182880"/>
            <a:ext cx="6583680" cy="4187952"/>
          </a:xfrm>
          <a:prstGeom prst="rect">
            <a:avLst/>
          </a:prstGeom>
        </p:spPr>
      </p:pic>
      <p:sp>
        <p:nvSpPr>
          <p:cNvPr id="3" name="Text 0"/>
          <p:cNvSpPr txBox="1"/>
          <p:nvPr/>
        </p:nvSpPr>
        <p:spPr>
          <a:xfrm>
            <a:off x="548640" y="1143000"/>
            <a:ext cx="2743200" cy="1005840"/>
          </a:xfrm>
          <a:prstGeom prst="rect">
            <a:avLst/>
          </a:prstGeom>
          <a:noFill/>
          <a:ln/>
        </p:spPr>
        <p:txBody>
          <a:bodyPr wrap="square" lIns="0" tIns="0" rIns="0" bIns="0" rtlCol="0" anchor="t"/>
          <a:lstStyle/>
          <a:p>
            <a:pPr marL="0" indent="0">
              <a:buNone/>
            </a:pPr>
            <a:r>
              <a:rPr lang="en-US" sz="6600" b="1" dirty="0">
                <a:solidFill>
                  <a:srgbClr val="7BB867"/>
                </a:solidFill>
                <a:latin typeface="Poppins" pitchFamily="34" charset="0"/>
                <a:ea typeface="Poppins" pitchFamily="34" charset="-122"/>
                <a:cs typeface="Poppins" pitchFamily="34" charset="-120"/>
              </a:rPr>
              <a:t>05</a:t>
            </a:r>
            <a:endParaRPr lang="en-US" sz="6600" dirty="0"/>
          </a:p>
        </p:txBody>
      </p:sp>
      <p:sp>
        <p:nvSpPr>
          <p:cNvPr id="4" name="Text 1"/>
          <p:cNvSpPr txBox="1"/>
          <p:nvPr/>
        </p:nvSpPr>
        <p:spPr>
          <a:xfrm>
            <a:off x="548640" y="2240280"/>
            <a:ext cx="6858000" cy="685800"/>
          </a:xfrm>
          <a:prstGeom prst="rect">
            <a:avLst/>
          </a:prstGeom>
          <a:noFill/>
          <a:ln/>
        </p:spPr>
        <p:txBody>
          <a:bodyPr wrap="square" lIns="0" tIns="0" rIns="0" bIns="0" rtlCol="0" anchor="t"/>
          <a:lstStyle/>
          <a:p>
            <a:pPr marL="0" indent="0">
              <a:buNone/>
            </a:pPr>
            <a:r>
              <a:rPr lang="en-US" sz="3400" b="1" dirty="0">
                <a:solidFill>
                  <a:srgbClr val="FFFFFF"/>
                </a:solidFill>
                <a:latin typeface="Poppins" pitchFamily="34" charset="0"/>
                <a:ea typeface="Poppins" pitchFamily="34" charset="-122"/>
                <a:cs typeface="Poppins" pitchFamily="34" charset="-120"/>
              </a:rPr>
              <a:t>Wrap-up and reminders</a:t>
            </a:r>
            <a:endParaRPr lang="en-US" sz="3400" dirty="0"/>
          </a:p>
        </p:txBody>
      </p:sp>
      <p:sp>
        <p:nvSpPr>
          <p:cNvPr id="5" name="Text 2"/>
          <p:cNvSpPr txBox="1"/>
          <p:nvPr/>
        </p:nvSpPr>
        <p:spPr>
          <a:xfrm>
            <a:off x="548640" y="2926080"/>
            <a:ext cx="6400800" cy="411480"/>
          </a:xfrm>
          <a:prstGeom prst="rect">
            <a:avLst/>
          </a:prstGeom>
          <a:noFill/>
          <a:ln/>
        </p:spPr>
        <p:txBody>
          <a:bodyPr wrap="square" lIns="0" tIns="0" rIns="0" bIns="0" rtlCol="0" anchor="t"/>
          <a:lstStyle/>
          <a:p>
            <a:pPr marL="0" indent="0">
              <a:buNone/>
            </a:pPr>
            <a:r>
              <a:rPr lang="en-US" sz="1600" i="1" dirty="0">
                <a:solidFill>
                  <a:srgbClr val="D9E8D2"/>
                </a:solidFill>
                <a:latin typeface="Arial" pitchFamily="34" charset="0"/>
                <a:ea typeface="Arial" pitchFamily="34" charset="-122"/>
                <a:cs typeface="Arial" pitchFamily="34" charset="-120"/>
              </a:rPr>
              <a:t>Design principles, common traps, the design lab, and questions.</a:t>
            </a:r>
            <a:endParaRPr lang="en-US" sz="1600" dirty="0"/>
          </a:p>
        </p:txBody>
      </p:sp>
      <p:pic>
        <p:nvPicPr>
          <p:cNvPr id="6" name="Image 1" descr="/home/claude/logo/wordmark_white.png"/>
          <p:cNvPicPr>
            <a:picLocks noChangeAspect="1"/>
          </p:cNvPicPr>
          <p:nvPr/>
        </p:nvPicPr>
        <p:blipFill>
          <a:blip r:embed="rId4"/>
          <a:stretch>
            <a:fillRect/>
          </a:stretch>
        </p:blipFill>
        <p:spPr>
          <a:xfrm>
            <a:off x="548640" y="4572000"/>
            <a:ext cx="1097280" cy="13807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9">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DESIGN PRINCIPLES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Build it for reuse</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32</a:t>
            </a:r>
            <a:endParaRPr lang="en-US" sz="900" dirty="0"/>
          </a:p>
        </p:txBody>
      </p:sp>
      <p:sp>
        <p:nvSpPr>
          <p:cNvPr id="8" name="Shape 4"/>
          <p:cNvSpPr/>
          <p:nvPr/>
        </p:nvSpPr>
        <p:spPr>
          <a:xfrm>
            <a:off x="457200" y="1280160"/>
            <a:ext cx="8229600" cy="502920"/>
          </a:xfrm>
          <a:prstGeom prst="roundRect">
            <a:avLst>
              <a:gd name="adj" fmla="val 14545"/>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9" name="Shape 5"/>
          <p:cNvSpPr/>
          <p:nvPr/>
        </p:nvSpPr>
        <p:spPr>
          <a:xfrm>
            <a:off x="621792" y="1348740"/>
            <a:ext cx="365760" cy="365760"/>
          </a:xfrm>
          <a:prstGeom prst="ellipse">
            <a:avLst/>
          </a:prstGeom>
          <a:solidFill>
            <a:srgbClr val="486C3C"/>
          </a:solidFill>
          <a:ln w="12700">
            <a:solidFill>
              <a:srgbClr val="486C3C"/>
            </a:solidFill>
            <a:prstDash val="solid"/>
          </a:ln>
        </p:spPr>
        <p:txBody>
          <a:bodyPr/>
          <a:lstStyle/>
          <a:p>
            <a:endParaRPr lang="en-US"/>
          </a:p>
        </p:txBody>
      </p:sp>
      <p:sp>
        <p:nvSpPr>
          <p:cNvPr id="10" name="Text 6"/>
          <p:cNvSpPr txBox="1"/>
          <p:nvPr/>
        </p:nvSpPr>
        <p:spPr>
          <a:xfrm>
            <a:off x="621792" y="1348740"/>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1</a:t>
            </a:r>
            <a:endParaRPr lang="en-US" sz="1200" dirty="0"/>
          </a:p>
        </p:txBody>
      </p:sp>
      <p:sp>
        <p:nvSpPr>
          <p:cNvPr id="11" name="Text 7"/>
          <p:cNvSpPr txBox="1"/>
          <p:nvPr/>
        </p:nvSpPr>
        <p:spPr>
          <a:xfrm>
            <a:off x="1188720" y="1280160"/>
            <a:ext cx="3200400" cy="502920"/>
          </a:xfrm>
          <a:prstGeom prst="rect">
            <a:avLst/>
          </a:prstGeom>
          <a:noFill/>
          <a:ln/>
        </p:spPr>
        <p:txBody>
          <a:bodyPr wrap="square" lIns="0" tIns="0" rIns="0" bIns="0" rtlCol="0" anchor="ctr"/>
          <a:lstStyle/>
          <a:p>
            <a:pPr marL="0" indent="0">
              <a:buNone/>
            </a:pPr>
            <a:r>
              <a:rPr lang="en-US" sz="1200" b="1" dirty="0">
                <a:solidFill>
                  <a:srgbClr val="433129"/>
                </a:solidFill>
                <a:latin typeface="Poppins" pitchFamily="34" charset="0"/>
                <a:ea typeface="Poppins" pitchFamily="34" charset="-122"/>
                <a:cs typeface="Poppins" pitchFamily="34" charset="-120"/>
              </a:rPr>
              <a:t>Start with a human-readable value</a:t>
            </a:r>
            <a:endParaRPr lang="en-US" sz="1200" dirty="0"/>
          </a:p>
        </p:txBody>
      </p:sp>
      <p:sp>
        <p:nvSpPr>
          <p:cNvPr id="12" name="Text 8"/>
          <p:cNvSpPr txBox="1"/>
          <p:nvPr/>
        </p:nvSpPr>
        <p:spPr>
          <a:xfrm>
            <a:off x="4434840" y="1280160"/>
            <a:ext cx="4114800" cy="502920"/>
          </a:xfrm>
          <a:prstGeom prst="rect">
            <a:avLst/>
          </a:prstGeom>
          <a:noFill/>
          <a:ln/>
        </p:spPr>
        <p:txBody>
          <a:bodyPr wrap="square" lIns="0" tIns="0" rIns="0" bIns="0" rtlCol="0" anchor="ctr"/>
          <a:lstStyle/>
          <a:p>
            <a:pPr marL="0" indent="0">
              <a:buNone/>
            </a:pPr>
            <a:r>
              <a:rPr lang="en-US" sz="1100" dirty="0">
                <a:solidFill>
                  <a:srgbClr val="2E231D"/>
                </a:solidFill>
                <a:latin typeface="Arial" pitchFamily="34" charset="0"/>
                <a:ea typeface="Arial" pitchFamily="34" charset="-122"/>
                <a:cs typeface="Arial" pitchFamily="34" charset="-120"/>
              </a:rPr>
              <a:t>Make the selection clear to the person choosing it.</a:t>
            </a:r>
            <a:endParaRPr lang="en-US" sz="1100" dirty="0"/>
          </a:p>
        </p:txBody>
      </p:sp>
      <p:sp>
        <p:nvSpPr>
          <p:cNvPr id="13" name="Shape 9"/>
          <p:cNvSpPr/>
          <p:nvPr/>
        </p:nvSpPr>
        <p:spPr>
          <a:xfrm>
            <a:off x="457200" y="1883664"/>
            <a:ext cx="8229600" cy="502920"/>
          </a:xfrm>
          <a:prstGeom prst="roundRect">
            <a:avLst>
              <a:gd name="adj" fmla="val 14545"/>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4" name="Shape 10"/>
          <p:cNvSpPr/>
          <p:nvPr/>
        </p:nvSpPr>
        <p:spPr>
          <a:xfrm>
            <a:off x="621792" y="1952244"/>
            <a:ext cx="365760" cy="365760"/>
          </a:xfrm>
          <a:prstGeom prst="ellipse">
            <a:avLst/>
          </a:prstGeom>
          <a:solidFill>
            <a:srgbClr val="7BB867"/>
          </a:solidFill>
          <a:ln w="12700">
            <a:solidFill>
              <a:srgbClr val="7BB867"/>
            </a:solidFill>
            <a:prstDash val="solid"/>
          </a:ln>
        </p:spPr>
        <p:txBody>
          <a:bodyPr/>
          <a:lstStyle/>
          <a:p>
            <a:endParaRPr lang="en-US"/>
          </a:p>
        </p:txBody>
      </p:sp>
      <p:sp>
        <p:nvSpPr>
          <p:cNvPr id="15" name="Text 11"/>
          <p:cNvSpPr txBox="1"/>
          <p:nvPr/>
        </p:nvSpPr>
        <p:spPr>
          <a:xfrm>
            <a:off x="621792" y="1952244"/>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2</a:t>
            </a:r>
            <a:endParaRPr lang="en-US" sz="1200" dirty="0"/>
          </a:p>
        </p:txBody>
      </p:sp>
      <p:sp>
        <p:nvSpPr>
          <p:cNvPr id="16" name="Text 12"/>
          <p:cNvSpPr txBox="1"/>
          <p:nvPr/>
        </p:nvSpPr>
        <p:spPr>
          <a:xfrm>
            <a:off x="1188720" y="1883664"/>
            <a:ext cx="3200400" cy="502920"/>
          </a:xfrm>
          <a:prstGeom prst="rect">
            <a:avLst/>
          </a:prstGeom>
          <a:noFill/>
          <a:ln/>
        </p:spPr>
        <p:txBody>
          <a:bodyPr wrap="square" lIns="0" tIns="0" rIns="0" bIns="0" rtlCol="0" anchor="ctr"/>
          <a:lstStyle/>
          <a:p>
            <a:pPr marL="0" indent="0">
              <a:buNone/>
            </a:pPr>
            <a:r>
              <a:rPr lang="en-US" sz="1200" b="1" dirty="0">
                <a:solidFill>
                  <a:srgbClr val="433129"/>
                </a:solidFill>
                <a:latin typeface="Poppins" pitchFamily="34" charset="0"/>
                <a:ea typeface="Poppins" pitchFamily="34" charset="-122"/>
                <a:cs typeface="Poppins" pitchFamily="34" charset="-120"/>
              </a:rPr>
              <a:t>Give every export value a named job</a:t>
            </a:r>
            <a:endParaRPr lang="en-US" sz="1200" dirty="0"/>
          </a:p>
        </p:txBody>
      </p:sp>
      <p:sp>
        <p:nvSpPr>
          <p:cNvPr id="17" name="Text 13"/>
          <p:cNvSpPr txBox="1"/>
          <p:nvPr/>
        </p:nvSpPr>
        <p:spPr>
          <a:xfrm>
            <a:off x="4434840" y="1883664"/>
            <a:ext cx="4114800" cy="502920"/>
          </a:xfrm>
          <a:prstGeom prst="rect">
            <a:avLst/>
          </a:prstGeom>
          <a:noFill/>
          <a:ln/>
        </p:spPr>
        <p:txBody>
          <a:bodyPr wrap="square" lIns="0" tIns="0" rIns="0" bIns="0" rtlCol="0" anchor="ctr"/>
          <a:lstStyle/>
          <a:p>
            <a:pPr marL="0" indent="0">
              <a:buNone/>
            </a:pPr>
            <a:r>
              <a:rPr lang="en-US" sz="1100" dirty="0">
                <a:solidFill>
                  <a:srgbClr val="2E231D"/>
                </a:solidFill>
                <a:latin typeface="Arial" pitchFamily="34" charset="0"/>
                <a:ea typeface="Arial" pitchFamily="34" charset="-122"/>
                <a:cs typeface="Arial" pitchFamily="34" charset="-120"/>
              </a:rPr>
              <a:t>Export labels like "SIS Code" beat a mystery Export Value 4.</a:t>
            </a:r>
            <a:endParaRPr lang="en-US" sz="1100" dirty="0"/>
          </a:p>
        </p:txBody>
      </p:sp>
      <p:sp>
        <p:nvSpPr>
          <p:cNvPr id="18" name="Shape 14"/>
          <p:cNvSpPr/>
          <p:nvPr/>
        </p:nvSpPr>
        <p:spPr>
          <a:xfrm>
            <a:off x="457200" y="2487168"/>
            <a:ext cx="8229600" cy="502920"/>
          </a:xfrm>
          <a:prstGeom prst="roundRect">
            <a:avLst>
              <a:gd name="adj" fmla="val 14545"/>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9" name="Shape 15"/>
          <p:cNvSpPr/>
          <p:nvPr/>
        </p:nvSpPr>
        <p:spPr>
          <a:xfrm>
            <a:off x="621792" y="2555748"/>
            <a:ext cx="365760" cy="365760"/>
          </a:xfrm>
          <a:prstGeom prst="ellipse">
            <a:avLst/>
          </a:prstGeom>
          <a:solidFill>
            <a:srgbClr val="486C3C"/>
          </a:solidFill>
          <a:ln w="12700">
            <a:solidFill>
              <a:srgbClr val="486C3C"/>
            </a:solidFill>
            <a:prstDash val="solid"/>
          </a:ln>
        </p:spPr>
        <p:txBody>
          <a:bodyPr/>
          <a:lstStyle/>
          <a:p>
            <a:endParaRPr lang="en-US"/>
          </a:p>
        </p:txBody>
      </p:sp>
      <p:sp>
        <p:nvSpPr>
          <p:cNvPr id="20" name="Text 16"/>
          <p:cNvSpPr txBox="1"/>
          <p:nvPr/>
        </p:nvSpPr>
        <p:spPr>
          <a:xfrm>
            <a:off x="621792" y="2555748"/>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3</a:t>
            </a:r>
            <a:endParaRPr lang="en-US" sz="1200" dirty="0"/>
          </a:p>
        </p:txBody>
      </p:sp>
      <p:sp>
        <p:nvSpPr>
          <p:cNvPr id="21" name="Text 17"/>
          <p:cNvSpPr txBox="1"/>
          <p:nvPr/>
        </p:nvSpPr>
        <p:spPr>
          <a:xfrm>
            <a:off x="1188720" y="2487168"/>
            <a:ext cx="3200400" cy="502920"/>
          </a:xfrm>
          <a:prstGeom prst="rect">
            <a:avLst/>
          </a:prstGeom>
          <a:noFill/>
          <a:ln/>
        </p:spPr>
        <p:txBody>
          <a:bodyPr wrap="square" lIns="0" tIns="0" rIns="0" bIns="0" rtlCol="0" anchor="ctr"/>
          <a:lstStyle/>
          <a:p>
            <a:pPr marL="0" indent="0">
              <a:buNone/>
            </a:pPr>
            <a:r>
              <a:rPr lang="en-US" sz="1200" b="1" dirty="0">
                <a:solidFill>
                  <a:srgbClr val="433129"/>
                </a:solidFill>
                <a:latin typeface="Poppins" pitchFamily="34" charset="0"/>
                <a:ea typeface="Poppins" pitchFamily="34" charset="-122"/>
                <a:cs typeface="Poppins" pitchFamily="34" charset="-120"/>
              </a:rPr>
              <a:t>Use stable codes for integrations</a:t>
            </a:r>
            <a:endParaRPr lang="en-US" sz="1200" dirty="0"/>
          </a:p>
        </p:txBody>
      </p:sp>
      <p:sp>
        <p:nvSpPr>
          <p:cNvPr id="22" name="Text 18"/>
          <p:cNvSpPr txBox="1"/>
          <p:nvPr/>
        </p:nvSpPr>
        <p:spPr>
          <a:xfrm>
            <a:off x="4434840" y="2487168"/>
            <a:ext cx="4114800" cy="502920"/>
          </a:xfrm>
          <a:prstGeom prst="rect">
            <a:avLst/>
          </a:prstGeom>
          <a:noFill/>
          <a:ln/>
        </p:spPr>
        <p:txBody>
          <a:bodyPr wrap="square" lIns="0" tIns="0" rIns="0" bIns="0" rtlCol="0" anchor="ctr"/>
          <a:lstStyle/>
          <a:p>
            <a:pPr marL="0" indent="0">
              <a:buNone/>
            </a:pPr>
            <a:r>
              <a:rPr lang="en-US" sz="1100" dirty="0">
                <a:solidFill>
                  <a:srgbClr val="2E231D"/>
                </a:solidFill>
                <a:latin typeface="Arial" pitchFamily="34" charset="0"/>
                <a:ea typeface="Arial" pitchFamily="34" charset="-122"/>
                <a:cs typeface="Arial" pitchFamily="34" charset="-120"/>
              </a:rPr>
              <a:t>Never make downstream logic depend on a label that might change.</a:t>
            </a:r>
            <a:endParaRPr lang="en-US" sz="1100" dirty="0"/>
          </a:p>
        </p:txBody>
      </p:sp>
      <p:sp>
        <p:nvSpPr>
          <p:cNvPr id="23" name="Shape 19"/>
          <p:cNvSpPr/>
          <p:nvPr/>
        </p:nvSpPr>
        <p:spPr>
          <a:xfrm>
            <a:off x="457200" y="3090672"/>
            <a:ext cx="8229600" cy="502920"/>
          </a:xfrm>
          <a:prstGeom prst="roundRect">
            <a:avLst>
              <a:gd name="adj" fmla="val 14545"/>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4" name="Shape 20"/>
          <p:cNvSpPr/>
          <p:nvPr/>
        </p:nvSpPr>
        <p:spPr>
          <a:xfrm>
            <a:off x="621792" y="3159252"/>
            <a:ext cx="365760" cy="365760"/>
          </a:xfrm>
          <a:prstGeom prst="ellipse">
            <a:avLst/>
          </a:prstGeom>
          <a:solidFill>
            <a:srgbClr val="7BB867"/>
          </a:solidFill>
          <a:ln w="12700">
            <a:solidFill>
              <a:srgbClr val="7BB867"/>
            </a:solidFill>
            <a:prstDash val="solid"/>
          </a:ln>
        </p:spPr>
        <p:txBody>
          <a:bodyPr/>
          <a:lstStyle/>
          <a:p>
            <a:endParaRPr lang="en-US"/>
          </a:p>
        </p:txBody>
      </p:sp>
      <p:sp>
        <p:nvSpPr>
          <p:cNvPr id="25" name="Text 21"/>
          <p:cNvSpPr txBox="1"/>
          <p:nvPr/>
        </p:nvSpPr>
        <p:spPr>
          <a:xfrm>
            <a:off x="621792" y="3159252"/>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4</a:t>
            </a:r>
            <a:endParaRPr lang="en-US" sz="1200" dirty="0"/>
          </a:p>
        </p:txBody>
      </p:sp>
      <p:sp>
        <p:nvSpPr>
          <p:cNvPr id="26" name="Text 22"/>
          <p:cNvSpPr txBox="1"/>
          <p:nvPr/>
        </p:nvSpPr>
        <p:spPr>
          <a:xfrm>
            <a:off x="1188720" y="3090672"/>
            <a:ext cx="3200400" cy="502920"/>
          </a:xfrm>
          <a:prstGeom prst="rect">
            <a:avLst/>
          </a:prstGeom>
          <a:noFill/>
          <a:ln/>
        </p:spPr>
        <p:txBody>
          <a:bodyPr wrap="square" lIns="0" tIns="0" rIns="0" bIns="0" rtlCol="0" anchor="ctr"/>
          <a:lstStyle/>
          <a:p>
            <a:r>
              <a:rPr lang="en-US" sz="1200" b="1" dirty="0">
                <a:solidFill>
                  <a:srgbClr val="433129"/>
                </a:solidFill>
                <a:latin typeface="Poppins" pitchFamily="34" charset="0"/>
                <a:cs typeface="Poppins" pitchFamily="34" charset="-120"/>
              </a:rPr>
              <a:t>Store frequently changing info in translations</a:t>
            </a:r>
          </a:p>
        </p:txBody>
      </p:sp>
      <p:sp>
        <p:nvSpPr>
          <p:cNvPr id="27" name="Text 23"/>
          <p:cNvSpPr txBox="1"/>
          <p:nvPr/>
        </p:nvSpPr>
        <p:spPr>
          <a:xfrm>
            <a:off x="4434840" y="3090672"/>
            <a:ext cx="4114800" cy="502920"/>
          </a:xfrm>
          <a:prstGeom prst="rect">
            <a:avLst/>
          </a:prstGeom>
          <a:noFill/>
          <a:ln/>
        </p:spPr>
        <p:txBody>
          <a:bodyPr wrap="square" lIns="0" tIns="0" rIns="0" bIns="0" rtlCol="0" anchor="ctr"/>
          <a:lstStyle/>
          <a:p>
            <a:r>
              <a:rPr lang="en-US" sz="1100" dirty="0">
                <a:solidFill>
                  <a:srgbClr val="2E231D"/>
                </a:solidFill>
                <a:latin typeface="Arial" pitchFamily="34" charset="0"/>
                <a:cs typeface="Arial" pitchFamily="34" charset="-120"/>
              </a:rPr>
              <a:t>Separate</a:t>
            </a:r>
            <a:r>
              <a:rPr lang="en-US" sz="1100" b="1" dirty="0"/>
              <a:t> </a:t>
            </a:r>
            <a:r>
              <a:rPr lang="en-US" sz="1100" dirty="0">
                <a:solidFill>
                  <a:srgbClr val="2E231D"/>
                </a:solidFill>
                <a:latin typeface="Arial" pitchFamily="34" charset="0"/>
                <a:cs typeface="Arial" pitchFamily="34" charset="-120"/>
              </a:rPr>
              <a:t>what stays the same from what changes every cycle. </a:t>
            </a:r>
          </a:p>
        </p:txBody>
      </p:sp>
      <p:sp>
        <p:nvSpPr>
          <p:cNvPr id="28" name="Shape 24"/>
          <p:cNvSpPr/>
          <p:nvPr/>
        </p:nvSpPr>
        <p:spPr>
          <a:xfrm>
            <a:off x="457200" y="3694176"/>
            <a:ext cx="8229600" cy="502920"/>
          </a:xfrm>
          <a:prstGeom prst="roundRect">
            <a:avLst>
              <a:gd name="adj" fmla="val 14545"/>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9" name="Shape 25"/>
          <p:cNvSpPr/>
          <p:nvPr/>
        </p:nvSpPr>
        <p:spPr>
          <a:xfrm>
            <a:off x="621792" y="3762756"/>
            <a:ext cx="365760" cy="365760"/>
          </a:xfrm>
          <a:prstGeom prst="ellipse">
            <a:avLst/>
          </a:prstGeom>
          <a:solidFill>
            <a:srgbClr val="486C3C"/>
          </a:solidFill>
          <a:ln w="12700">
            <a:solidFill>
              <a:srgbClr val="486C3C"/>
            </a:solidFill>
            <a:prstDash val="solid"/>
          </a:ln>
        </p:spPr>
        <p:txBody>
          <a:bodyPr/>
          <a:lstStyle/>
          <a:p>
            <a:endParaRPr lang="en-US"/>
          </a:p>
        </p:txBody>
      </p:sp>
      <p:sp>
        <p:nvSpPr>
          <p:cNvPr id="30" name="Text 26"/>
          <p:cNvSpPr txBox="1"/>
          <p:nvPr/>
        </p:nvSpPr>
        <p:spPr>
          <a:xfrm>
            <a:off x="621792" y="3762756"/>
            <a:ext cx="365760" cy="365760"/>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5</a:t>
            </a:r>
            <a:endParaRPr lang="en-US" sz="1200" dirty="0"/>
          </a:p>
        </p:txBody>
      </p:sp>
      <p:sp>
        <p:nvSpPr>
          <p:cNvPr id="31" name="Text 27"/>
          <p:cNvSpPr txBox="1"/>
          <p:nvPr/>
        </p:nvSpPr>
        <p:spPr>
          <a:xfrm>
            <a:off x="1188720" y="3694176"/>
            <a:ext cx="3200400" cy="502920"/>
          </a:xfrm>
          <a:prstGeom prst="rect">
            <a:avLst/>
          </a:prstGeom>
          <a:noFill/>
          <a:ln/>
        </p:spPr>
        <p:txBody>
          <a:bodyPr wrap="square" lIns="0" tIns="0" rIns="0" bIns="0" rtlCol="0" anchor="ctr"/>
          <a:lstStyle/>
          <a:p>
            <a:pPr marL="0" indent="0">
              <a:buNone/>
            </a:pPr>
            <a:r>
              <a:rPr lang="en-US" sz="1200" b="1" dirty="0">
                <a:solidFill>
                  <a:srgbClr val="433129"/>
                </a:solidFill>
                <a:latin typeface="Poppins" pitchFamily="34" charset="0"/>
                <a:ea typeface="Poppins" pitchFamily="34" charset="-122"/>
                <a:cs typeface="Poppins" pitchFamily="34" charset="-120"/>
              </a:rPr>
              <a:t>Document ownership and lifecycle</a:t>
            </a:r>
            <a:endParaRPr lang="en-US" sz="1200" dirty="0"/>
          </a:p>
        </p:txBody>
      </p:sp>
      <p:sp>
        <p:nvSpPr>
          <p:cNvPr id="32" name="Text 28"/>
          <p:cNvSpPr txBox="1"/>
          <p:nvPr/>
        </p:nvSpPr>
        <p:spPr>
          <a:xfrm>
            <a:off x="4434840" y="3694176"/>
            <a:ext cx="4114800" cy="502920"/>
          </a:xfrm>
          <a:prstGeom prst="rect">
            <a:avLst/>
          </a:prstGeom>
          <a:noFill/>
          <a:ln/>
        </p:spPr>
        <p:txBody>
          <a:bodyPr wrap="square" lIns="0" tIns="0" rIns="0" bIns="0" rtlCol="0" anchor="ctr"/>
          <a:lstStyle/>
          <a:p>
            <a:pPr marL="0" indent="0">
              <a:buNone/>
            </a:pPr>
            <a:r>
              <a:rPr lang="en-US" sz="1100" dirty="0">
                <a:solidFill>
                  <a:srgbClr val="2E231D"/>
                </a:solidFill>
                <a:latin typeface="Arial" pitchFamily="34" charset="0"/>
                <a:ea typeface="Arial" pitchFamily="34" charset="-122"/>
                <a:cs typeface="Arial" pitchFamily="34" charset="-120"/>
              </a:rPr>
              <a:t>Who updates values, codes, and effective dates, and when.</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0">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COMMON TRAPS</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Keep the superpower useful</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33</a:t>
            </a:r>
            <a:endParaRPr lang="en-US" sz="900" dirty="0"/>
          </a:p>
        </p:txBody>
      </p:sp>
      <p:sp>
        <p:nvSpPr>
          <p:cNvPr id="8" name="Text 4"/>
          <p:cNvSpPr txBox="1"/>
          <p:nvPr/>
        </p:nvSpPr>
        <p:spPr>
          <a:xfrm>
            <a:off x="457200" y="1097280"/>
            <a:ext cx="3931920" cy="201168"/>
          </a:xfrm>
          <a:prstGeom prst="rect">
            <a:avLst/>
          </a:prstGeom>
          <a:noFill/>
          <a:ln/>
        </p:spPr>
        <p:txBody>
          <a:bodyPr wrap="square" lIns="0" tIns="0" rIns="0" bIns="0" rtlCol="0" anchor="t"/>
          <a:lstStyle/>
          <a:p>
            <a:pPr marL="0" indent="0">
              <a:buNone/>
            </a:pPr>
            <a:r>
              <a:rPr lang="en-US" sz="1000" b="1" kern="0" spc="200" dirty="0">
                <a:solidFill>
                  <a:srgbClr val="433129"/>
                </a:solidFill>
                <a:latin typeface="Poppins" pitchFamily="34" charset="0"/>
                <a:ea typeface="Poppins" pitchFamily="34" charset="-122"/>
                <a:cs typeface="Poppins" pitchFamily="34" charset="-120"/>
              </a:rPr>
              <a:t>AVOID</a:t>
            </a:r>
            <a:endParaRPr lang="en-US" sz="1000" dirty="0"/>
          </a:p>
        </p:txBody>
      </p:sp>
      <p:sp>
        <p:nvSpPr>
          <p:cNvPr id="9" name="Text 5"/>
          <p:cNvSpPr txBox="1"/>
          <p:nvPr/>
        </p:nvSpPr>
        <p:spPr>
          <a:xfrm>
            <a:off x="4754880" y="1097280"/>
            <a:ext cx="3931920" cy="201168"/>
          </a:xfrm>
          <a:prstGeom prst="rect">
            <a:avLst/>
          </a:prstGeom>
          <a:noFill/>
          <a:ln/>
        </p:spPr>
        <p:txBody>
          <a:bodyPr wrap="square" lIns="0" tIns="0" rIns="0" bIns="0" rtlCol="0" anchor="t"/>
          <a:lstStyle/>
          <a:p>
            <a:pPr marL="0" indent="0">
              <a:buNone/>
            </a:pPr>
            <a:r>
              <a:rPr lang="en-US" sz="1000" b="1" kern="0" spc="200" dirty="0">
                <a:solidFill>
                  <a:srgbClr val="486C3C"/>
                </a:solidFill>
                <a:latin typeface="Poppins" pitchFamily="34" charset="0"/>
                <a:ea typeface="Poppins" pitchFamily="34" charset="-122"/>
                <a:cs typeface="Poppins" pitchFamily="34" charset="-120"/>
              </a:rPr>
              <a:t>DO THIS INSTEAD</a:t>
            </a:r>
            <a:endParaRPr lang="en-US" sz="1000" dirty="0"/>
          </a:p>
        </p:txBody>
      </p:sp>
      <p:sp>
        <p:nvSpPr>
          <p:cNvPr id="10" name="Shape 6"/>
          <p:cNvSpPr/>
          <p:nvPr/>
        </p:nvSpPr>
        <p:spPr>
          <a:xfrm>
            <a:off x="457200" y="1371600"/>
            <a:ext cx="3931920"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11" name="Text 7"/>
          <p:cNvSpPr txBox="1"/>
          <p:nvPr/>
        </p:nvSpPr>
        <p:spPr>
          <a:xfrm>
            <a:off x="566928" y="1371600"/>
            <a:ext cx="274320" cy="457200"/>
          </a:xfrm>
          <a:prstGeom prst="rect">
            <a:avLst/>
          </a:prstGeom>
          <a:noFill/>
          <a:ln/>
        </p:spPr>
        <p:txBody>
          <a:bodyPr wrap="square" lIns="0" tIns="0" rIns="0" bIns="0" rtlCol="0" anchor="ctr"/>
          <a:lstStyle/>
          <a:p>
            <a:pPr marL="0" indent="0">
              <a:buNone/>
            </a:pPr>
            <a:r>
              <a:rPr lang="en-US" sz="1200" b="1" dirty="0">
                <a:solidFill>
                  <a:srgbClr val="433129"/>
                </a:solidFill>
                <a:latin typeface="Arial" pitchFamily="34" charset="0"/>
                <a:ea typeface="Arial" pitchFamily="34" charset="-122"/>
                <a:cs typeface="Arial" pitchFamily="34" charset="-120"/>
              </a:rPr>
              <a:t>✕</a:t>
            </a:r>
            <a:endParaRPr lang="en-US" sz="1200" dirty="0"/>
          </a:p>
        </p:txBody>
      </p:sp>
      <p:sp>
        <p:nvSpPr>
          <p:cNvPr id="12" name="Text 8"/>
          <p:cNvSpPr txBox="1"/>
          <p:nvPr/>
        </p:nvSpPr>
        <p:spPr>
          <a:xfrm>
            <a:off x="868680" y="1371600"/>
            <a:ext cx="3429000" cy="457200"/>
          </a:xfrm>
          <a:prstGeom prst="rect">
            <a:avLst/>
          </a:prstGeom>
          <a:noFill/>
          <a:ln/>
        </p:spPr>
        <p:txBody>
          <a:bodyPr wrap="square" lIns="0" tIns="0" rIns="0" bIns="0" rtlCol="0" anchor="ctr"/>
          <a:lstStyle/>
          <a:p>
            <a:pPr marL="0" indent="0">
              <a:buNone/>
            </a:pPr>
            <a:r>
              <a:rPr lang="en-US" sz="1100" dirty="0">
                <a:solidFill>
                  <a:srgbClr val="433129"/>
                </a:solidFill>
                <a:latin typeface="Arial" pitchFamily="34" charset="0"/>
                <a:ea typeface="Arial" pitchFamily="34" charset="-122"/>
                <a:cs typeface="Arial" pitchFamily="34" charset="-120"/>
              </a:rPr>
              <a:t>Using display values as integration codes</a:t>
            </a:r>
            <a:endParaRPr lang="en-US" sz="1100" dirty="0"/>
          </a:p>
        </p:txBody>
      </p:sp>
      <p:sp>
        <p:nvSpPr>
          <p:cNvPr id="13" name="Shape 9"/>
          <p:cNvSpPr/>
          <p:nvPr/>
        </p:nvSpPr>
        <p:spPr>
          <a:xfrm>
            <a:off x="4434840" y="1600200"/>
            <a:ext cx="274320" cy="914"/>
          </a:xfrm>
          <a:prstGeom prst="line">
            <a:avLst/>
          </a:prstGeom>
          <a:noFill/>
          <a:ln w="15875">
            <a:solidFill>
              <a:srgbClr val="486C3C"/>
            </a:solidFill>
            <a:prstDash val="solid"/>
            <a:tailEnd type="triangle"/>
          </a:ln>
        </p:spPr>
        <p:txBody>
          <a:bodyPr/>
          <a:lstStyle/>
          <a:p>
            <a:endParaRPr lang="en-US"/>
          </a:p>
        </p:txBody>
      </p:sp>
      <p:sp>
        <p:nvSpPr>
          <p:cNvPr id="14" name="Shape 10"/>
          <p:cNvSpPr/>
          <p:nvPr/>
        </p:nvSpPr>
        <p:spPr>
          <a:xfrm>
            <a:off x="4754880" y="1371600"/>
            <a:ext cx="3931920"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15" name="Text 11"/>
          <p:cNvSpPr txBox="1"/>
          <p:nvPr/>
        </p:nvSpPr>
        <p:spPr>
          <a:xfrm>
            <a:off x="4864608" y="1371600"/>
            <a:ext cx="274320" cy="457200"/>
          </a:xfrm>
          <a:prstGeom prst="rect">
            <a:avLst/>
          </a:prstGeom>
          <a:noFill/>
          <a:ln/>
        </p:spPr>
        <p:txBody>
          <a:bodyPr wrap="square" lIns="0" tIns="0" rIns="0" bIns="0" rtlCol="0" anchor="ctr"/>
          <a:lstStyle/>
          <a:p>
            <a:pPr marL="0" indent="0">
              <a:buNone/>
            </a:pPr>
            <a:r>
              <a:rPr lang="en-US" sz="1200" b="1" dirty="0">
                <a:solidFill>
                  <a:srgbClr val="486C3C"/>
                </a:solidFill>
                <a:latin typeface="Arial" pitchFamily="34" charset="0"/>
                <a:ea typeface="Arial" pitchFamily="34" charset="-122"/>
                <a:cs typeface="Arial" pitchFamily="34" charset="-120"/>
              </a:rPr>
              <a:t>✓</a:t>
            </a:r>
            <a:endParaRPr lang="en-US" sz="1200" dirty="0"/>
          </a:p>
        </p:txBody>
      </p:sp>
      <p:sp>
        <p:nvSpPr>
          <p:cNvPr id="16" name="Text 12"/>
          <p:cNvSpPr txBox="1"/>
          <p:nvPr/>
        </p:nvSpPr>
        <p:spPr>
          <a:xfrm>
            <a:off x="5166360" y="1371600"/>
            <a:ext cx="3429000" cy="457200"/>
          </a:xfrm>
          <a:prstGeom prst="rect">
            <a:avLst/>
          </a:prstGeom>
          <a:noFill/>
          <a:ln/>
        </p:spPr>
        <p:txBody>
          <a:bodyPr wrap="square" lIns="0" tIns="0" rIns="0" bIns="0" rtlCol="0" anchor="ctr"/>
          <a:lstStyle/>
          <a:p>
            <a:pPr marL="0" indent="0">
              <a:buNone/>
            </a:pPr>
            <a:r>
              <a:rPr lang="en-US" sz="1100" dirty="0">
                <a:solidFill>
                  <a:srgbClr val="35522C"/>
                </a:solidFill>
                <a:latin typeface="Arial" pitchFamily="34" charset="0"/>
                <a:ea typeface="Arial" pitchFamily="34" charset="-122"/>
                <a:cs typeface="Arial" pitchFamily="34" charset="-120"/>
              </a:rPr>
              <a:t>Send a stable export value</a:t>
            </a:r>
            <a:endParaRPr lang="en-US" sz="1100" dirty="0"/>
          </a:p>
        </p:txBody>
      </p:sp>
      <p:sp>
        <p:nvSpPr>
          <p:cNvPr id="17" name="Shape 13"/>
          <p:cNvSpPr/>
          <p:nvPr/>
        </p:nvSpPr>
        <p:spPr>
          <a:xfrm>
            <a:off x="457200" y="1920240"/>
            <a:ext cx="3931920"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18" name="Text 14"/>
          <p:cNvSpPr txBox="1"/>
          <p:nvPr/>
        </p:nvSpPr>
        <p:spPr>
          <a:xfrm>
            <a:off x="566928" y="1920240"/>
            <a:ext cx="274320" cy="457200"/>
          </a:xfrm>
          <a:prstGeom prst="rect">
            <a:avLst/>
          </a:prstGeom>
          <a:noFill/>
          <a:ln/>
        </p:spPr>
        <p:txBody>
          <a:bodyPr wrap="square" lIns="0" tIns="0" rIns="0" bIns="0" rtlCol="0" anchor="ctr"/>
          <a:lstStyle/>
          <a:p>
            <a:pPr marL="0" indent="0">
              <a:buNone/>
            </a:pPr>
            <a:r>
              <a:rPr lang="en-US" sz="1200" b="1" dirty="0">
                <a:solidFill>
                  <a:srgbClr val="433129"/>
                </a:solidFill>
                <a:latin typeface="Arial" pitchFamily="34" charset="0"/>
                <a:ea typeface="Arial" pitchFamily="34" charset="-122"/>
                <a:cs typeface="Arial" pitchFamily="34" charset="-120"/>
              </a:rPr>
              <a:t>✕</a:t>
            </a:r>
            <a:endParaRPr lang="en-US" sz="1200" dirty="0"/>
          </a:p>
        </p:txBody>
      </p:sp>
      <p:sp>
        <p:nvSpPr>
          <p:cNvPr id="19" name="Text 15"/>
          <p:cNvSpPr txBox="1"/>
          <p:nvPr/>
        </p:nvSpPr>
        <p:spPr>
          <a:xfrm>
            <a:off x="868680" y="1920240"/>
            <a:ext cx="3429000" cy="457200"/>
          </a:xfrm>
          <a:prstGeom prst="rect">
            <a:avLst/>
          </a:prstGeom>
          <a:noFill/>
          <a:ln/>
        </p:spPr>
        <p:txBody>
          <a:bodyPr wrap="square" lIns="0" tIns="0" rIns="0" bIns="0" rtlCol="0" anchor="ctr"/>
          <a:lstStyle/>
          <a:p>
            <a:pPr marL="0" indent="0">
              <a:buNone/>
            </a:pPr>
            <a:r>
              <a:rPr lang="en-US" sz="1100" dirty="0">
                <a:solidFill>
                  <a:srgbClr val="433129"/>
                </a:solidFill>
                <a:latin typeface="Arial" pitchFamily="34" charset="0"/>
                <a:ea typeface="Arial" pitchFamily="34" charset="-122"/>
                <a:cs typeface="Arial" pitchFamily="34" charset="-120"/>
              </a:rPr>
              <a:t>A new prompt list for every audience or query</a:t>
            </a:r>
            <a:endParaRPr lang="en-US" sz="1100" dirty="0"/>
          </a:p>
        </p:txBody>
      </p:sp>
      <p:sp>
        <p:nvSpPr>
          <p:cNvPr id="20" name="Shape 16"/>
          <p:cNvSpPr/>
          <p:nvPr/>
        </p:nvSpPr>
        <p:spPr>
          <a:xfrm>
            <a:off x="4434840" y="2148840"/>
            <a:ext cx="274320" cy="914"/>
          </a:xfrm>
          <a:prstGeom prst="line">
            <a:avLst/>
          </a:prstGeom>
          <a:noFill/>
          <a:ln w="15875">
            <a:solidFill>
              <a:srgbClr val="486C3C"/>
            </a:solidFill>
            <a:prstDash val="solid"/>
            <a:tailEnd type="triangle"/>
          </a:ln>
        </p:spPr>
        <p:txBody>
          <a:bodyPr/>
          <a:lstStyle/>
          <a:p>
            <a:endParaRPr lang="en-US"/>
          </a:p>
        </p:txBody>
      </p:sp>
      <p:sp>
        <p:nvSpPr>
          <p:cNvPr id="21" name="Shape 17"/>
          <p:cNvSpPr/>
          <p:nvPr/>
        </p:nvSpPr>
        <p:spPr>
          <a:xfrm>
            <a:off x="4754880" y="1920240"/>
            <a:ext cx="3931920"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22" name="Text 18"/>
          <p:cNvSpPr txBox="1"/>
          <p:nvPr/>
        </p:nvSpPr>
        <p:spPr>
          <a:xfrm>
            <a:off x="4864608" y="1920240"/>
            <a:ext cx="274320" cy="457200"/>
          </a:xfrm>
          <a:prstGeom prst="rect">
            <a:avLst/>
          </a:prstGeom>
          <a:noFill/>
          <a:ln/>
        </p:spPr>
        <p:txBody>
          <a:bodyPr wrap="square" lIns="0" tIns="0" rIns="0" bIns="0" rtlCol="0" anchor="ctr"/>
          <a:lstStyle/>
          <a:p>
            <a:pPr marL="0" indent="0">
              <a:buNone/>
            </a:pPr>
            <a:r>
              <a:rPr lang="en-US" sz="1200" b="1" dirty="0">
                <a:solidFill>
                  <a:srgbClr val="486C3C"/>
                </a:solidFill>
                <a:latin typeface="Arial" pitchFamily="34" charset="0"/>
                <a:ea typeface="Arial" pitchFamily="34" charset="-122"/>
                <a:cs typeface="Arial" pitchFamily="34" charset="-120"/>
              </a:rPr>
              <a:t>✓</a:t>
            </a:r>
            <a:endParaRPr lang="en-US" sz="1200" dirty="0"/>
          </a:p>
        </p:txBody>
      </p:sp>
      <p:sp>
        <p:nvSpPr>
          <p:cNvPr id="23" name="Text 19"/>
          <p:cNvSpPr txBox="1"/>
          <p:nvPr/>
        </p:nvSpPr>
        <p:spPr>
          <a:xfrm>
            <a:off x="5166360" y="1920240"/>
            <a:ext cx="3429000" cy="457200"/>
          </a:xfrm>
          <a:prstGeom prst="rect">
            <a:avLst/>
          </a:prstGeom>
          <a:noFill/>
          <a:ln/>
        </p:spPr>
        <p:txBody>
          <a:bodyPr wrap="square" lIns="0" tIns="0" rIns="0" bIns="0" rtlCol="0" anchor="ctr"/>
          <a:lstStyle/>
          <a:p>
            <a:pPr marL="0" indent="0">
              <a:buNone/>
            </a:pPr>
            <a:r>
              <a:rPr lang="en-US" sz="1100" dirty="0">
                <a:solidFill>
                  <a:srgbClr val="35522C"/>
                </a:solidFill>
                <a:latin typeface="Arial" pitchFamily="34" charset="0"/>
                <a:ea typeface="Arial" pitchFamily="34" charset="-122"/>
                <a:cs typeface="Arial" pitchFamily="34" charset="-120"/>
              </a:rPr>
              <a:t>Reuse one selection with converted outputs</a:t>
            </a:r>
            <a:endParaRPr lang="en-US" sz="1100" dirty="0"/>
          </a:p>
        </p:txBody>
      </p:sp>
      <p:sp>
        <p:nvSpPr>
          <p:cNvPr id="24" name="Shape 20"/>
          <p:cNvSpPr/>
          <p:nvPr/>
        </p:nvSpPr>
        <p:spPr>
          <a:xfrm>
            <a:off x="457200" y="2468880"/>
            <a:ext cx="3931920"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25" name="Text 21"/>
          <p:cNvSpPr txBox="1"/>
          <p:nvPr/>
        </p:nvSpPr>
        <p:spPr>
          <a:xfrm>
            <a:off x="566928" y="2468880"/>
            <a:ext cx="274320" cy="457200"/>
          </a:xfrm>
          <a:prstGeom prst="rect">
            <a:avLst/>
          </a:prstGeom>
          <a:noFill/>
          <a:ln/>
        </p:spPr>
        <p:txBody>
          <a:bodyPr wrap="square" lIns="0" tIns="0" rIns="0" bIns="0" rtlCol="0" anchor="ctr"/>
          <a:lstStyle/>
          <a:p>
            <a:pPr marL="0" indent="0">
              <a:buNone/>
            </a:pPr>
            <a:r>
              <a:rPr lang="en-US" sz="1200" b="1" dirty="0">
                <a:solidFill>
                  <a:srgbClr val="433129"/>
                </a:solidFill>
                <a:latin typeface="Arial" pitchFamily="34" charset="0"/>
                <a:ea typeface="Arial" pitchFamily="34" charset="-122"/>
                <a:cs typeface="Arial" pitchFamily="34" charset="-120"/>
              </a:rPr>
              <a:t>✕</a:t>
            </a:r>
            <a:endParaRPr lang="en-US" sz="1200" dirty="0"/>
          </a:p>
        </p:txBody>
      </p:sp>
      <p:sp>
        <p:nvSpPr>
          <p:cNvPr id="26" name="Text 22"/>
          <p:cNvSpPr txBox="1"/>
          <p:nvPr/>
        </p:nvSpPr>
        <p:spPr>
          <a:xfrm>
            <a:off x="868680" y="2468880"/>
            <a:ext cx="3429000" cy="457200"/>
          </a:xfrm>
          <a:prstGeom prst="rect">
            <a:avLst/>
          </a:prstGeom>
          <a:noFill/>
          <a:ln/>
        </p:spPr>
        <p:txBody>
          <a:bodyPr wrap="square" lIns="0" tIns="0" rIns="0" bIns="0" rtlCol="0" anchor="ctr"/>
          <a:lstStyle/>
          <a:p>
            <a:pPr marL="0" indent="0">
              <a:buNone/>
            </a:pPr>
            <a:r>
              <a:rPr lang="en-US" sz="1100" dirty="0">
                <a:solidFill>
                  <a:srgbClr val="433129"/>
                </a:solidFill>
                <a:latin typeface="Arial" pitchFamily="34" charset="0"/>
                <a:ea typeface="Arial" pitchFamily="34" charset="-122"/>
                <a:cs typeface="Arial" pitchFamily="34" charset="-120"/>
              </a:rPr>
              <a:t>Business logic hidden in labels</a:t>
            </a:r>
            <a:endParaRPr lang="en-US" sz="1100" dirty="0"/>
          </a:p>
        </p:txBody>
      </p:sp>
      <p:sp>
        <p:nvSpPr>
          <p:cNvPr id="27" name="Shape 23"/>
          <p:cNvSpPr/>
          <p:nvPr/>
        </p:nvSpPr>
        <p:spPr>
          <a:xfrm>
            <a:off x="4434840" y="2697480"/>
            <a:ext cx="274320" cy="914"/>
          </a:xfrm>
          <a:prstGeom prst="line">
            <a:avLst/>
          </a:prstGeom>
          <a:noFill/>
          <a:ln w="15875">
            <a:solidFill>
              <a:srgbClr val="486C3C"/>
            </a:solidFill>
            <a:prstDash val="solid"/>
            <a:tailEnd type="triangle"/>
          </a:ln>
        </p:spPr>
        <p:txBody>
          <a:bodyPr/>
          <a:lstStyle/>
          <a:p>
            <a:endParaRPr lang="en-US"/>
          </a:p>
        </p:txBody>
      </p:sp>
      <p:sp>
        <p:nvSpPr>
          <p:cNvPr id="28" name="Shape 24"/>
          <p:cNvSpPr/>
          <p:nvPr/>
        </p:nvSpPr>
        <p:spPr>
          <a:xfrm>
            <a:off x="4754880" y="2468880"/>
            <a:ext cx="3931920"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29" name="Text 25"/>
          <p:cNvSpPr txBox="1"/>
          <p:nvPr/>
        </p:nvSpPr>
        <p:spPr>
          <a:xfrm>
            <a:off x="4864608" y="2468880"/>
            <a:ext cx="274320" cy="457200"/>
          </a:xfrm>
          <a:prstGeom prst="rect">
            <a:avLst/>
          </a:prstGeom>
          <a:noFill/>
          <a:ln/>
        </p:spPr>
        <p:txBody>
          <a:bodyPr wrap="square" lIns="0" tIns="0" rIns="0" bIns="0" rtlCol="0" anchor="ctr"/>
          <a:lstStyle/>
          <a:p>
            <a:pPr marL="0" indent="0">
              <a:buNone/>
            </a:pPr>
            <a:r>
              <a:rPr lang="en-US" sz="1200" b="1" dirty="0">
                <a:solidFill>
                  <a:srgbClr val="486C3C"/>
                </a:solidFill>
                <a:latin typeface="Arial" pitchFamily="34" charset="0"/>
                <a:ea typeface="Arial" pitchFamily="34" charset="-122"/>
                <a:cs typeface="Arial" pitchFamily="34" charset="-120"/>
              </a:rPr>
              <a:t>✓</a:t>
            </a:r>
            <a:endParaRPr lang="en-US" sz="1200" dirty="0"/>
          </a:p>
        </p:txBody>
      </p:sp>
      <p:sp>
        <p:nvSpPr>
          <p:cNvPr id="30" name="Text 26"/>
          <p:cNvSpPr txBox="1"/>
          <p:nvPr/>
        </p:nvSpPr>
        <p:spPr>
          <a:xfrm>
            <a:off x="5166360" y="2468880"/>
            <a:ext cx="3429000" cy="457200"/>
          </a:xfrm>
          <a:prstGeom prst="rect">
            <a:avLst/>
          </a:prstGeom>
          <a:noFill/>
          <a:ln/>
        </p:spPr>
        <p:txBody>
          <a:bodyPr wrap="square" lIns="0" tIns="0" rIns="0" bIns="0" rtlCol="0" anchor="ctr"/>
          <a:lstStyle/>
          <a:p>
            <a:pPr marL="0" indent="0">
              <a:buNone/>
            </a:pPr>
            <a:r>
              <a:rPr lang="en-US" sz="1100" dirty="0">
                <a:solidFill>
                  <a:srgbClr val="35522C"/>
                </a:solidFill>
                <a:latin typeface="Arial" pitchFamily="34" charset="0"/>
                <a:ea typeface="Arial" pitchFamily="34" charset="-122"/>
                <a:cs typeface="Arial" pitchFamily="34" charset="-120"/>
              </a:rPr>
              <a:t>Make the conversion explicit and named</a:t>
            </a:r>
            <a:endParaRPr lang="en-US" sz="1100" dirty="0"/>
          </a:p>
        </p:txBody>
      </p:sp>
      <p:sp>
        <p:nvSpPr>
          <p:cNvPr id="31" name="Shape 27"/>
          <p:cNvSpPr/>
          <p:nvPr/>
        </p:nvSpPr>
        <p:spPr>
          <a:xfrm>
            <a:off x="457200" y="3017520"/>
            <a:ext cx="3931920"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32" name="Text 28"/>
          <p:cNvSpPr txBox="1"/>
          <p:nvPr/>
        </p:nvSpPr>
        <p:spPr>
          <a:xfrm>
            <a:off x="566928" y="3017520"/>
            <a:ext cx="274320" cy="457200"/>
          </a:xfrm>
          <a:prstGeom prst="rect">
            <a:avLst/>
          </a:prstGeom>
          <a:noFill/>
          <a:ln/>
        </p:spPr>
        <p:txBody>
          <a:bodyPr wrap="square" lIns="0" tIns="0" rIns="0" bIns="0" rtlCol="0" anchor="ctr"/>
          <a:lstStyle/>
          <a:p>
            <a:pPr marL="0" indent="0">
              <a:buNone/>
            </a:pPr>
            <a:r>
              <a:rPr lang="en-US" sz="1200" b="1" dirty="0">
                <a:solidFill>
                  <a:srgbClr val="433129"/>
                </a:solidFill>
                <a:latin typeface="Arial" pitchFamily="34" charset="0"/>
                <a:ea typeface="Arial" pitchFamily="34" charset="-122"/>
                <a:cs typeface="Arial" pitchFamily="34" charset="-120"/>
              </a:rPr>
              <a:t>✕</a:t>
            </a:r>
            <a:endParaRPr lang="en-US" sz="1200" dirty="0"/>
          </a:p>
        </p:txBody>
      </p:sp>
      <p:sp>
        <p:nvSpPr>
          <p:cNvPr id="33" name="Text 29"/>
          <p:cNvSpPr txBox="1"/>
          <p:nvPr/>
        </p:nvSpPr>
        <p:spPr>
          <a:xfrm>
            <a:off x="868680" y="3017520"/>
            <a:ext cx="3429000" cy="457200"/>
          </a:xfrm>
          <a:prstGeom prst="rect">
            <a:avLst/>
          </a:prstGeom>
          <a:noFill/>
          <a:ln/>
        </p:spPr>
        <p:txBody>
          <a:bodyPr wrap="square" lIns="0" tIns="0" rIns="0" bIns="0" rtlCol="0" anchor="ctr"/>
          <a:lstStyle/>
          <a:p>
            <a:pPr marL="0" indent="0">
              <a:buNone/>
            </a:pPr>
            <a:r>
              <a:rPr lang="en-US" sz="1100" dirty="0">
                <a:solidFill>
                  <a:srgbClr val="433129"/>
                </a:solidFill>
                <a:latin typeface="Arial" pitchFamily="34" charset="0"/>
                <a:ea typeface="Arial" pitchFamily="34" charset="-122"/>
                <a:cs typeface="Arial" pitchFamily="34" charset="-120"/>
              </a:rPr>
              <a:t>Changing shared translations without a plan</a:t>
            </a:r>
            <a:endParaRPr lang="en-US" sz="1100" dirty="0"/>
          </a:p>
        </p:txBody>
      </p:sp>
      <p:sp>
        <p:nvSpPr>
          <p:cNvPr id="34" name="Shape 30"/>
          <p:cNvSpPr/>
          <p:nvPr/>
        </p:nvSpPr>
        <p:spPr>
          <a:xfrm>
            <a:off x="4434840" y="3246120"/>
            <a:ext cx="274320" cy="914"/>
          </a:xfrm>
          <a:prstGeom prst="line">
            <a:avLst/>
          </a:prstGeom>
          <a:noFill/>
          <a:ln w="15875">
            <a:solidFill>
              <a:srgbClr val="486C3C"/>
            </a:solidFill>
            <a:prstDash val="solid"/>
            <a:tailEnd type="triangle"/>
          </a:ln>
        </p:spPr>
        <p:txBody>
          <a:bodyPr/>
          <a:lstStyle/>
          <a:p>
            <a:endParaRPr lang="en-US"/>
          </a:p>
        </p:txBody>
      </p:sp>
      <p:sp>
        <p:nvSpPr>
          <p:cNvPr id="35" name="Shape 31"/>
          <p:cNvSpPr/>
          <p:nvPr/>
        </p:nvSpPr>
        <p:spPr>
          <a:xfrm>
            <a:off x="4754880" y="3017520"/>
            <a:ext cx="3931920"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36" name="Text 32"/>
          <p:cNvSpPr txBox="1"/>
          <p:nvPr/>
        </p:nvSpPr>
        <p:spPr>
          <a:xfrm>
            <a:off x="4864608" y="3017520"/>
            <a:ext cx="274320" cy="457200"/>
          </a:xfrm>
          <a:prstGeom prst="rect">
            <a:avLst/>
          </a:prstGeom>
          <a:noFill/>
          <a:ln/>
        </p:spPr>
        <p:txBody>
          <a:bodyPr wrap="square" lIns="0" tIns="0" rIns="0" bIns="0" rtlCol="0" anchor="ctr"/>
          <a:lstStyle/>
          <a:p>
            <a:pPr marL="0" indent="0">
              <a:buNone/>
            </a:pPr>
            <a:r>
              <a:rPr lang="en-US" sz="1200" b="1" dirty="0">
                <a:solidFill>
                  <a:srgbClr val="486C3C"/>
                </a:solidFill>
                <a:latin typeface="Arial" pitchFamily="34" charset="0"/>
                <a:ea typeface="Arial" pitchFamily="34" charset="-122"/>
                <a:cs typeface="Arial" pitchFamily="34" charset="-120"/>
              </a:rPr>
              <a:t>✓</a:t>
            </a:r>
            <a:endParaRPr lang="en-US" sz="1200" dirty="0"/>
          </a:p>
        </p:txBody>
      </p:sp>
      <p:sp>
        <p:nvSpPr>
          <p:cNvPr id="37" name="Text 33"/>
          <p:cNvSpPr txBox="1"/>
          <p:nvPr/>
        </p:nvSpPr>
        <p:spPr>
          <a:xfrm>
            <a:off x="5166360" y="3017520"/>
            <a:ext cx="3429000" cy="457200"/>
          </a:xfrm>
          <a:prstGeom prst="rect">
            <a:avLst/>
          </a:prstGeom>
          <a:noFill/>
          <a:ln/>
        </p:spPr>
        <p:txBody>
          <a:bodyPr wrap="square" lIns="0" tIns="0" rIns="0" bIns="0" rtlCol="0" anchor="ctr"/>
          <a:lstStyle/>
          <a:p>
            <a:pPr marL="0" indent="0">
              <a:buNone/>
            </a:pPr>
            <a:r>
              <a:rPr lang="en-US" sz="1100" dirty="0">
                <a:solidFill>
                  <a:srgbClr val="35522C"/>
                </a:solidFill>
                <a:latin typeface="Arial" pitchFamily="34" charset="0"/>
                <a:ea typeface="Arial" pitchFamily="34" charset="-122"/>
                <a:cs typeface="Arial" pitchFamily="34" charset="-120"/>
              </a:rPr>
              <a:t>Check owners and downstream impact first</a:t>
            </a:r>
            <a:endParaRPr lang="en-US" sz="1100" dirty="0"/>
          </a:p>
        </p:txBody>
      </p:sp>
      <p:sp>
        <p:nvSpPr>
          <p:cNvPr id="38" name="Shape 34"/>
          <p:cNvSpPr/>
          <p:nvPr/>
        </p:nvSpPr>
        <p:spPr>
          <a:xfrm>
            <a:off x="457200" y="3566160"/>
            <a:ext cx="3931920" cy="457200"/>
          </a:xfrm>
          <a:prstGeom prst="roundRect">
            <a:avLst>
              <a:gd name="adj" fmla="val 12000"/>
            </a:avLst>
          </a:prstGeom>
          <a:solidFill>
            <a:srgbClr val="EFE8E3"/>
          </a:solidFill>
          <a:ln w="12700">
            <a:solidFill>
              <a:srgbClr val="CBBBB0"/>
            </a:solidFill>
            <a:prstDash val="solid"/>
          </a:ln>
        </p:spPr>
        <p:txBody>
          <a:bodyPr/>
          <a:lstStyle/>
          <a:p>
            <a:endParaRPr lang="en-US"/>
          </a:p>
        </p:txBody>
      </p:sp>
      <p:sp>
        <p:nvSpPr>
          <p:cNvPr id="39" name="Text 35"/>
          <p:cNvSpPr txBox="1"/>
          <p:nvPr/>
        </p:nvSpPr>
        <p:spPr>
          <a:xfrm>
            <a:off x="566928" y="3566160"/>
            <a:ext cx="274320" cy="457200"/>
          </a:xfrm>
          <a:prstGeom prst="rect">
            <a:avLst/>
          </a:prstGeom>
          <a:noFill/>
          <a:ln/>
        </p:spPr>
        <p:txBody>
          <a:bodyPr wrap="square" lIns="0" tIns="0" rIns="0" bIns="0" rtlCol="0" anchor="ctr"/>
          <a:lstStyle/>
          <a:p>
            <a:pPr marL="0" indent="0">
              <a:buNone/>
            </a:pPr>
            <a:r>
              <a:rPr lang="en-US" sz="1200" b="1" dirty="0">
                <a:solidFill>
                  <a:srgbClr val="433129"/>
                </a:solidFill>
                <a:latin typeface="Arial" pitchFamily="34" charset="0"/>
                <a:ea typeface="Arial" pitchFamily="34" charset="-122"/>
                <a:cs typeface="Arial" pitchFamily="34" charset="-120"/>
              </a:rPr>
              <a:t>✕</a:t>
            </a:r>
            <a:endParaRPr lang="en-US" sz="1200" dirty="0"/>
          </a:p>
        </p:txBody>
      </p:sp>
      <p:sp>
        <p:nvSpPr>
          <p:cNvPr id="40" name="Text 36"/>
          <p:cNvSpPr txBox="1"/>
          <p:nvPr/>
        </p:nvSpPr>
        <p:spPr>
          <a:xfrm>
            <a:off x="868680" y="3566160"/>
            <a:ext cx="3429000" cy="457200"/>
          </a:xfrm>
          <a:prstGeom prst="rect">
            <a:avLst/>
          </a:prstGeom>
          <a:noFill/>
          <a:ln/>
        </p:spPr>
        <p:txBody>
          <a:bodyPr wrap="square" lIns="0" tIns="0" rIns="0" bIns="0" rtlCol="0" anchor="ctr"/>
          <a:lstStyle/>
          <a:p>
            <a:pPr marL="0" indent="0">
              <a:buNone/>
            </a:pPr>
            <a:r>
              <a:rPr lang="en-US" sz="1100" dirty="0">
                <a:solidFill>
                  <a:srgbClr val="433129"/>
                </a:solidFill>
                <a:latin typeface="Arial" pitchFamily="34" charset="0"/>
                <a:ea typeface="Arial" pitchFamily="34" charset="-122"/>
                <a:cs typeface="Arial" pitchFamily="34" charset="-120"/>
              </a:rPr>
              <a:t>Solving everything with one tool</a:t>
            </a:r>
            <a:endParaRPr lang="en-US" sz="1100" dirty="0"/>
          </a:p>
        </p:txBody>
      </p:sp>
      <p:sp>
        <p:nvSpPr>
          <p:cNvPr id="41" name="Shape 37"/>
          <p:cNvSpPr/>
          <p:nvPr/>
        </p:nvSpPr>
        <p:spPr>
          <a:xfrm>
            <a:off x="4434840" y="3794760"/>
            <a:ext cx="274320" cy="914"/>
          </a:xfrm>
          <a:prstGeom prst="line">
            <a:avLst/>
          </a:prstGeom>
          <a:noFill/>
          <a:ln w="15875">
            <a:solidFill>
              <a:srgbClr val="486C3C"/>
            </a:solidFill>
            <a:prstDash val="solid"/>
            <a:tailEnd type="triangle"/>
          </a:ln>
        </p:spPr>
        <p:txBody>
          <a:bodyPr/>
          <a:lstStyle/>
          <a:p>
            <a:endParaRPr lang="en-US"/>
          </a:p>
        </p:txBody>
      </p:sp>
      <p:sp>
        <p:nvSpPr>
          <p:cNvPr id="42" name="Shape 38"/>
          <p:cNvSpPr/>
          <p:nvPr/>
        </p:nvSpPr>
        <p:spPr>
          <a:xfrm>
            <a:off x="4754880" y="3566160"/>
            <a:ext cx="3931920" cy="457200"/>
          </a:xfrm>
          <a:prstGeom prst="roundRect">
            <a:avLst>
              <a:gd name="adj" fmla="val 12000"/>
            </a:avLst>
          </a:prstGeom>
          <a:solidFill>
            <a:srgbClr val="E7F1E1"/>
          </a:solidFill>
          <a:ln w="12700">
            <a:solidFill>
              <a:srgbClr val="B9D9AD"/>
            </a:solidFill>
            <a:prstDash val="solid"/>
          </a:ln>
        </p:spPr>
        <p:txBody>
          <a:bodyPr/>
          <a:lstStyle/>
          <a:p>
            <a:endParaRPr lang="en-US"/>
          </a:p>
        </p:txBody>
      </p:sp>
      <p:sp>
        <p:nvSpPr>
          <p:cNvPr id="43" name="Text 39"/>
          <p:cNvSpPr txBox="1"/>
          <p:nvPr/>
        </p:nvSpPr>
        <p:spPr>
          <a:xfrm>
            <a:off x="4864608" y="3566160"/>
            <a:ext cx="274320" cy="457200"/>
          </a:xfrm>
          <a:prstGeom prst="rect">
            <a:avLst/>
          </a:prstGeom>
          <a:noFill/>
          <a:ln/>
        </p:spPr>
        <p:txBody>
          <a:bodyPr wrap="square" lIns="0" tIns="0" rIns="0" bIns="0" rtlCol="0" anchor="ctr"/>
          <a:lstStyle/>
          <a:p>
            <a:pPr marL="0" indent="0">
              <a:buNone/>
            </a:pPr>
            <a:r>
              <a:rPr lang="en-US" sz="1200" b="1" dirty="0">
                <a:solidFill>
                  <a:srgbClr val="486C3C"/>
                </a:solidFill>
                <a:latin typeface="Arial" pitchFamily="34" charset="0"/>
                <a:ea typeface="Arial" pitchFamily="34" charset="-122"/>
                <a:cs typeface="Arial" pitchFamily="34" charset="-120"/>
              </a:rPr>
              <a:t>✓</a:t>
            </a:r>
            <a:endParaRPr lang="en-US" sz="1200" dirty="0"/>
          </a:p>
        </p:txBody>
      </p:sp>
      <p:sp>
        <p:nvSpPr>
          <p:cNvPr id="44" name="Text 40"/>
          <p:cNvSpPr txBox="1"/>
          <p:nvPr/>
        </p:nvSpPr>
        <p:spPr>
          <a:xfrm>
            <a:off x="5166360" y="3566160"/>
            <a:ext cx="3429000" cy="457200"/>
          </a:xfrm>
          <a:prstGeom prst="rect">
            <a:avLst/>
          </a:prstGeom>
          <a:noFill/>
          <a:ln/>
        </p:spPr>
        <p:txBody>
          <a:bodyPr wrap="square" lIns="0" tIns="0" rIns="0" bIns="0" rtlCol="0" anchor="ctr"/>
          <a:lstStyle/>
          <a:p>
            <a:pPr marL="0" indent="0">
              <a:buNone/>
            </a:pPr>
            <a:r>
              <a:rPr lang="en-US" sz="1100" dirty="0">
                <a:solidFill>
                  <a:srgbClr val="35522C"/>
                </a:solidFill>
                <a:latin typeface="Arial" pitchFamily="34" charset="0"/>
                <a:ea typeface="Arial" pitchFamily="34" charset="-122"/>
                <a:cs typeface="Arial" pitchFamily="34" charset="-120"/>
              </a:rPr>
              <a:t>Export values for what it is, translations for rules</a:t>
            </a:r>
            <a:endParaRPr lang="en-US" sz="1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1">
    <p:bg>
      <p:bgPr>
        <a:solidFill>
          <a:srgbClr val="F8F6F4"/>
        </a:solidFill>
        <a:effectLst/>
      </p:bgPr>
    </p:bg>
    <p:spTree>
      <p:nvGrpSpPr>
        <p:cNvPr id="1" name=""/>
        <p:cNvGrpSpPr/>
        <p:nvPr/>
      </p:nvGrpSpPr>
      <p:grpSpPr>
        <a:xfrm>
          <a:off x="0" y="0"/>
          <a:ext cx="0" cy="0"/>
          <a:chOff x="0" y="0"/>
          <a:chExt cx="0" cy="0"/>
        </a:xfrm>
      </p:grpSpPr>
      <p:pic>
        <p:nvPicPr>
          <p:cNvPr id="2" name="Image 0" descr="/home/claude/logo/ring_green.png"/>
          <p:cNvPicPr>
            <a:picLocks noChangeAspect="1"/>
          </p:cNvPicPr>
          <p:nvPr/>
        </p:nvPicPr>
        <p:blipFill>
          <a:blip r:embed="rId3">
            <a:alphaModFix amt="6000"/>
          </a:blip>
          <a:stretch>
            <a:fillRect/>
          </a:stretch>
        </p:blipFill>
        <p:spPr>
          <a:xfrm>
            <a:off x="6035040" y="2926080"/>
            <a:ext cx="4206240" cy="2679192"/>
          </a:xfrm>
          <a:prstGeom prst="rect">
            <a:avLst/>
          </a:prstGeom>
        </p:spPr>
      </p:pic>
      <p:sp>
        <p:nvSpPr>
          <p:cNvPr id="3" name="Text 0"/>
          <p:cNvSpPr txBox="1"/>
          <p:nvPr/>
        </p:nvSpPr>
        <p:spPr>
          <a:xfrm>
            <a:off x="457200" y="310896"/>
            <a:ext cx="64008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DESIGN LAB</a:t>
            </a:r>
            <a:endParaRPr lang="en-US" sz="1000" dirty="0"/>
          </a:p>
        </p:txBody>
      </p:sp>
      <p:sp>
        <p:nvSpPr>
          <p:cNvPr id="4" name="Text 1"/>
          <p:cNvSpPr txBox="1"/>
          <p:nvPr/>
        </p:nvSpPr>
        <p:spPr>
          <a:xfrm>
            <a:off x="457200" y="530352"/>
            <a:ext cx="8229600" cy="548640"/>
          </a:xfrm>
          <a:prstGeom prst="rect">
            <a:avLst/>
          </a:prstGeom>
          <a:noFill/>
          <a:ln/>
        </p:spPr>
        <p:txBody>
          <a:bodyPr wrap="square" lIns="0" tIns="0" rIns="0" bIns="0" rtlCol="0" anchor="t"/>
          <a:lstStyle/>
          <a:p>
            <a:pPr marL="0" indent="0">
              <a:buNone/>
            </a:pPr>
            <a:r>
              <a:rPr lang="en-US" sz="2400" b="1" dirty="0">
                <a:solidFill>
                  <a:srgbClr val="433129"/>
                </a:solidFill>
                <a:latin typeface="Poppins" pitchFamily="34" charset="0"/>
                <a:ea typeface="Poppins" pitchFamily="34" charset="-122"/>
                <a:cs typeface="Poppins" pitchFamily="34" charset="-120"/>
              </a:rPr>
              <a:t>Turn your prompt into a power tool</a:t>
            </a:r>
            <a:endParaRPr lang="en-US" sz="2400" dirty="0"/>
          </a:p>
        </p:txBody>
      </p:sp>
      <p:pic>
        <p:nvPicPr>
          <p:cNvPr id="5" name="Image 1" descr="/home/claude/logo/wordmark.png"/>
          <p:cNvPicPr>
            <a:picLocks noChangeAspect="1"/>
          </p:cNvPicPr>
          <p:nvPr/>
        </p:nvPicPr>
        <p:blipFill>
          <a:blip r:embed="rId4"/>
          <a:stretch>
            <a:fillRect/>
          </a:stretch>
        </p:blipFill>
        <p:spPr>
          <a:xfrm>
            <a:off x="457200" y="4754880"/>
            <a:ext cx="914400" cy="115214"/>
          </a:xfrm>
          <a:prstGeom prst="rect">
            <a:avLst/>
          </a:prstGeom>
        </p:spPr>
      </p:pic>
      <p:sp>
        <p:nvSpPr>
          <p:cNvPr id="6" name="Text 2"/>
          <p:cNvSpPr txBox="1"/>
          <p:nvPr/>
        </p:nvSpPr>
        <p:spPr>
          <a:xfrm>
            <a:off x="3200400" y="4727448"/>
            <a:ext cx="2743200" cy="182880"/>
          </a:xfrm>
          <a:prstGeom prst="rect">
            <a:avLst/>
          </a:prstGeom>
          <a:noFill/>
          <a:ln/>
        </p:spPr>
        <p:txBody>
          <a:bodyPr wrap="square" lIns="0" tIns="0" rIns="0" bIns="0" rtlCol="0" anchor="t"/>
          <a:lstStyle/>
          <a:p>
            <a:pPr marL="0" indent="0" algn="ctr">
              <a:buNone/>
            </a:pPr>
            <a:r>
              <a:rPr lang="en-US" sz="800" dirty="0">
                <a:solidFill>
                  <a:srgbClr val="6F645D"/>
                </a:solidFill>
                <a:latin typeface="Arial" pitchFamily="34" charset="0"/>
                <a:ea typeface="Arial" pitchFamily="34" charset="-122"/>
                <a:cs typeface="Arial" pitchFamily="34" charset="-120"/>
              </a:rPr>
              <a:t>One Prompt, Many Possibilities</a:t>
            </a:r>
            <a:endParaRPr lang="en-US" sz="800" dirty="0"/>
          </a:p>
        </p:txBody>
      </p:sp>
      <p:sp>
        <p:nvSpPr>
          <p:cNvPr id="7" name="Text 3"/>
          <p:cNvSpPr txBox="1"/>
          <p:nvPr/>
        </p:nvSpPr>
        <p:spPr>
          <a:xfrm>
            <a:off x="8229600" y="4727448"/>
            <a:ext cx="457200" cy="182880"/>
          </a:xfrm>
          <a:prstGeom prst="rect">
            <a:avLst/>
          </a:prstGeom>
          <a:noFill/>
          <a:ln/>
        </p:spPr>
        <p:txBody>
          <a:bodyPr wrap="square" lIns="0" tIns="0" rIns="0" bIns="0" rtlCol="0" anchor="t"/>
          <a:lstStyle/>
          <a:p>
            <a:pPr marL="0" indent="0" algn="r">
              <a:buNone/>
            </a:pPr>
            <a:r>
              <a:rPr lang="en-US" sz="900" b="1" dirty="0">
                <a:solidFill>
                  <a:srgbClr val="486C3C"/>
                </a:solidFill>
                <a:latin typeface="Poppins" pitchFamily="34" charset="0"/>
                <a:ea typeface="Poppins" pitchFamily="34" charset="-122"/>
                <a:cs typeface="Poppins" pitchFamily="34" charset="-120"/>
              </a:rPr>
              <a:t>34</a:t>
            </a:r>
            <a:endParaRPr lang="en-US" sz="9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8229600" cy="1508760"/>
        </p:xfrm>
        <a:graphic>
          <a:graphicData uri="http://schemas.openxmlformats.org/drawingml/2006/table">
            <a:tbl>
              <a:tblPr/>
              <a:tblGrid>
                <a:gridCol w="164592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411480">
                <a:tc>
                  <a:txBody>
                    <a:bodyPr/>
                    <a:lstStyle/>
                    <a:p>
                      <a:pPr marL="0" indent="0" algn="ctr">
                        <a:buNone/>
                      </a:pPr>
                      <a:r>
                        <a:rPr lang="en-US" sz="950" b="1" dirty="0">
                          <a:solidFill>
                            <a:srgbClr val="FFFFFF"/>
                          </a:solidFill>
                          <a:latin typeface="Poppins" pitchFamily="34" charset="0"/>
                          <a:ea typeface="Poppins" pitchFamily="34" charset="-122"/>
                          <a:cs typeface="Poppins" pitchFamily="34" charset="-120"/>
                        </a:rPr>
                        <a:t>Original prompt value</a:t>
                      </a:r>
                      <a:endParaRPr lang="en-US" sz="950" dirty="0">
                        <a:latin typeface="Poppins" charset="0"/>
                        <a:ea typeface="Poppins" charset="0"/>
                        <a:cs typeface="Poppins" charset="0"/>
                      </a:endParaRPr>
                    </a:p>
                  </a:txBody>
                  <a:tcPr anchor="ct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486C3C"/>
                    </a:solidFill>
                  </a:tcPr>
                </a:tc>
                <a:tc>
                  <a:txBody>
                    <a:bodyPr/>
                    <a:lstStyle/>
                    <a:p>
                      <a:pPr marL="0" indent="0" algn="ctr">
                        <a:buNone/>
                      </a:pPr>
                      <a:r>
                        <a:rPr lang="en-US" sz="950" b="1" dirty="0">
                          <a:solidFill>
                            <a:srgbClr val="FFFFFF"/>
                          </a:solidFill>
                          <a:latin typeface="Poppins" pitchFamily="34" charset="0"/>
                          <a:ea typeface="Poppins" pitchFamily="34" charset="-122"/>
                          <a:cs typeface="Poppins" pitchFamily="34" charset="-120"/>
                        </a:rPr>
                        <a:t>Who selects it?</a:t>
                      </a:r>
                      <a:endParaRPr lang="en-US" sz="950" dirty="0">
                        <a:latin typeface="Poppins" charset="0"/>
                        <a:ea typeface="Poppins" charset="0"/>
                        <a:cs typeface="Poppins" charset="0"/>
                      </a:endParaRPr>
                    </a:p>
                  </a:txBody>
                  <a:tcPr anchor="ct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486C3C"/>
                    </a:solidFill>
                  </a:tcPr>
                </a:tc>
                <a:tc>
                  <a:txBody>
                    <a:bodyPr/>
                    <a:lstStyle/>
                    <a:p>
                      <a:pPr marL="0" indent="0" algn="ctr">
                        <a:buNone/>
                      </a:pPr>
                      <a:r>
                        <a:rPr lang="en-US" sz="950" b="1" dirty="0">
                          <a:solidFill>
                            <a:srgbClr val="FFFFFF"/>
                          </a:solidFill>
                          <a:latin typeface="Poppins" pitchFamily="34" charset="0"/>
                          <a:ea typeface="Poppins" pitchFamily="34" charset="-122"/>
                          <a:cs typeface="Poppins" pitchFamily="34" charset="-120"/>
                        </a:rPr>
                        <a:t>Export value ideas</a:t>
                      </a:r>
                      <a:endParaRPr lang="en-US" sz="950" dirty="0">
                        <a:latin typeface="Poppins" charset="0"/>
                        <a:ea typeface="Poppins" charset="0"/>
                        <a:cs typeface="Poppins" charset="0"/>
                      </a:endParaRPr>
                    </a:p>
                  </a:txBody>
                  <a:tcPr anchor="ct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486C3C"/>
                    </a:solidFill>
                  </a:tcPr>
                </a:tc>
                <a:tc>
                  <a:txBody>
                    <a:bodyPr/>
                    <a:lstStyle/>
                    <a:p>
                      <a:pPr marL="0" indent="0" algn="ctr">
                        <a:buNone/>
                      </a:pPr>
                      <a:r>
                        <a:rPr lang="en-US" sz="950" b="1" dirty="0">
                          <a:solidFill>
                            <a:srgbClr val="FFFFFF"/>
                          </a:solidFill>
                          <a:latin typeface="Poppins" pitchFamily="34" charset="0"/>
                          <a:ea typeface="Poppins" pitchFamily="34" charset="-122"/>
                          <a:cs typeface="Poppins" pitchFamily="34" charset="-120"/>
                        </a:rPr>
                        <a:t>Translation value ideas</a:t>
                      </a:r>
                      <a:endParaRPr lang="en-US" sz="950" dirty="0">
                        <a:latin typeface="Poppins" charset="0"/>
                        <a:ea typeface="Poppins" charset="0"/>
                        <a:cs typeface="Poppins" charset="0"/>
                      </a:endParaRPr>
                    </a:p>
                  </a:txBody>
                  <a:tcPr anchor="ct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486C3C"/>
                    </a:solidFill>
                  </a:tcPr>
                </a:tc>
                <a:tc>
                  <a:txBody>
                    <a:bodyPr/>
                    <a:lstStyle/>
                    <a:p>
                      <a:pPr marL="0" indent="0" algn="ctr">
                        <a:buNone/>
                      </a:pPr>
                      <a:r>
                        <a:rPr lang="en-US" sz="950" b="1" dirty="0">
                          <a:solidFill>
                            <a:srgbClr val="FFFFFF"/>
                          </a:solidFill>
                          <a:latin typeface="Poppins" pitchFamily="34" charset="0"/>
                          <a:ea typeface="Poppins" pitchFamily="34" charset="-122"/>
                          <a:cs typeface="Poppins" pitchFamily="34" charset="-120"/>
                        </a:rPr>
                        <a:t>Where is each used?</a:t>
                      </a:r>
                      <a:endParaRPr lang="en-US" sz="950" dirty="0">
                        <a:latin typeface="Poppins" charset="0"/>
                        <a:ea typeface="Poppins" charset="0"/>
                        <a:cs typeface="Poppins" charset="0"/>
                      </a:endParaRPr>
                    </a:p>
                  </a:txBody>
                  <a:tcPr anchor="ct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486C3C"/>
                    </a:solidFill>
                  </a:tcPr>
                </a:tc>
                <a:extLst>
                  <a:ext uri="{0D108BD9-81ED-4DB2-BD59-A6C34878D82A}">
                    <a16:rowId xmlns:a16="http://schemas.microsoft.com/office/drawing/2014/main" val="10000"/>
                  </a:ext>
                </a:extLst>
              </a:tr>
              <a:tr h="548640">
                <a:tc>
                  <a:txBody>
                    <a:bodyPr/>
                    <a:lstStyle/>
                    <a:p>
                      <a:pPr marL="0" indent="0">
                        <a:buNone/>
                      </a:pPr>
                      <a:r>
                        <a:rPr lang="en-US" sz="1200" dirty="0">
                          <a:solidFill>
                            <a:srgbClr val="000000"/>
                          </a:solidFill>
                        </a:rPr>
                        <a:t> </a:t>
                      </a:r>
                      <a:endParaRPr lang="en-US" sz="1200" dirty="0"/>
                    </a:p>
                  </a:txBody>
                  <a:tcP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1200" dirty="0">
                          <a:solidFill>
                            <a:srgbClr val="000000"/>
                          </a:solidFill>
                        </a:rPr>
                        <a:t> </a:t>
                      </a:r>
                      <a:endParaRPr lang="en-US" sz="1200" dirty="0"/>
                    </a:p>
                  </a:txBody>
                  <a:tcP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1200" dirty="0">
                          <a:solidFill>
                            <a:srgbClr val="000000"/>
                          </a:solidFill>
                        </a:rPr>
                        <a:t> </a:t>
                      </a:r>
                      <a:endParaRPr lang="en-US" sz="1200" dirty="0"/>
                    </a:p>
                  </a:txBody>
                  <a:tcP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1200" dirty="0">
                          <a:solidFill>
                            <a:srgbClr val="000000"/>
                          </a:solidFill>
                        </a:rPr>
                        <a:t> </a:t>
                      </a:r>
                      <a:endParaRPr lang="en-US" sz="1200" dirty="0"/>
                    </a:p>
                  </a:txBody>
                  <a:tcP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1200" dirty="0">
                          <a:solidFill>
                            <a:srgbClr val="000000"/>
                          </a:solidFill>
                        </a:rPr>
                        <a:t> </a:t>
                      </a:r>
                      <a:endParaRPr lang="en-US" sz="1200" dirty="0"/>
                    </a:p>
                  </a:txBody>
                  <a:tcP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48640">
                <a:tc>
                  <a:txBody>
                    <a:bodyPr/>
                    <a:lstStyle/>
                    <a:p>
                      <a:pPr marL="0" indent="0">
                        <a:buNone/>
                      </a:pPr>
                      <a:r>
                        <a:rPr lang="en-US" sz="1200" dirty="0">
                          <a:solidFill>
                            <a:srgbClr val="000000"/>
                          </a:solidFill>
                        </a:rPr>
                        <a:t> </a:t>
                      </a:r>
                      <a:endParaRPr lang="en-US" sz="1200" dirty="0"/>
                    </a:p>
                  </a:txBody>
                  <a:tcP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1200" dirty="0">
                          <a:solidFill>
                            <a:srgbClr val="000000"/>
                          </a:solidFill>
                        </a:rPr>
                        <a:t> </a:t>
                      </a:r>
                      <a:endParaRPr lang="en-US" sz="1200" dirty="0"/>
                    </a:p>
                  </a:txBody>
                  <a:tcP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1200" dirty="0">
                          <a:solidFill>
                            <a:srgbClr val="000000"/>
                          </a:solidFill>
                        </a:rPr>
                        <a:t> </a:t>
                      </a:r>
                      <a:endParaRPr lang="en-US" sz="1200" dirty="0"/>
                    </a:p>
                  </a:txBody>
                  <a:tcP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1200" dirty="0">
                          <a:solidFill>
                            <a:srgbClr val="000000"/>
                          </a:solidFill>
                        </a:rPr>
                        <a:t> </a:t>
                      </a:r>
                      <a:endParaRPr lang="en-US" sz="1200" dirty="0"/>
                    </a:p>
                  </a:txBody>
                  <a:tcP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FFFFFF"/>
                    </a:solidFill>
                  </a:tcPr>
                </a:tc>
                <a:tc>
                  <a:txBody>
                    <a:bodyPr/>
                    <a:lstStyle/>
                    <a:p>
                      <a:pPr marL="0" indent="0">
                        <a:buNone/>
                      </a:pPr>
                      <a:r>
                        <a:rPr lang="en-US" sz="1200" dirty="0">
                          <a:solidFill>
                            <a:srgbClr val="000000"/>
                          </a:solidFill>
                        </a:rPr>
                        <a:t> </a:t>
                      </a:r>
                      <a:endParaRPr lang="en-US" sz="1200" dirty="0"/>
                    </a:p>
                  </a:txBody>
                  <a:tcPr>
                    <a:lnL w="9525" cap="flat" cmpd="sng" algn="ctr">
                      <a:solidFill>
                        <a:srgbClr val="E4DDD7"/>
                      </a:solidFill>
                      <a:prstDash val="solid"/>
                      <a:round/>
                      <a:headEnd type="none" w="med" len="med"/>
                      <a:tailEnd type="none" w="med" len="med"/>
                    </a:lnL>
                    <a:lnR w="9525" cap="flat" cmpd="sng" algn="ctr">
                      <a:solidFill>
                        <a:srgbClr val="E4DDD7"/>
                      </a:solidFill>
                      <a:prstDash val="solid"/>
                      <a:round/>
                      <a:headEnd type="none" w="med" len="med"/>
                      <a:tailEnd type="none" w="med" len="med"/>
                    </a:lnR>
                    <a:lnT w="9525" cap="flat" cmpd="sng" algn="ctr">
                      <a:solidFill>
                        <a:srgbClr val="E4DDD7"/>
                      </a:solidFill>
                      <a:prstDash val="solid"/>
                      <a:round/>
                      <a:headEnd type="none" w="med" len="med"/>
                      <a:tailEnd type="none" w="med" len="med"/>
                    </a:lnT>
                    <a:lnB w="9525" cap="flat" cmpd="sng" algn="ctr">
                      <a:solidFill>
                        <a:srgbClr val="E4DDD7"/>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
        <p:nvSpPr>
          <p:cNvPr id="9" name="Shape 4"/>
          <p:cNvSpPr/>
          <p:nvPr/>
        </p:nvSpPr>
        <p:spPr>
          <a:xfrm>
            <a:off x="457200" y="3017520"/>
            <a:ext cx="1938528" cy="1051560"/>
          </a:xfrm>
          <a:prstGeom prst="roundRect">
            <a:avLst>
              <a:gd name="adj" fmla="val 695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0" name="Shape 5"/>
          <p:cNvSpPr/>
          <p:nvPr/>
        </p:nvSpPr>
        <p:spPr>
          <a:xfrm>
            <a:off x="594360" y="3127248"/>
            <a:ext cx="329184" cy="329184"/>
          </a:xfrm>
          <a:prstGeom prst="ellipse">
            <a:avLst/>
          </a:prstGeom>
          <a:solidFill>
            <a:srgbClr val="433129"/>
          </a:solidFill>
          <a:ln w="12700">
            <a:solidFill>
              <a:srgbClr val="433129"/>
            </a:solidFill>
            <a:prstDash val="solid"/>
          </a:ln>
        </p:spPr>
        <p:txBody>
          <a:bodyPr/>
          <a:lstStyle/>
          <a:p>
            <a:endParaRPr lang="en-US"/>
          </a:p>
        </p:txBody>
      </p:sp>
      <p:sp>
        <p:nvSpPr>
          <p:cNvPr id="11" name="Text 6"/>
          <p:cNvSpPr txBox="1"/>
          <p:nvPr/>
        </p:nvSpPr>
        <p:spPr>
          <a:xfrm>
            <a:off x="594360" y="3127248"/>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1</a:t>
            </a:r>
            <a:endParaRPr lang="en-US" sz="1200" dirty="0"/>
          </a:p>
        </p:txBody>
      </p:sp>
      <p:sp>
        <p:nvSpPr>
          <p:cNvPr id="12" name="Text 7"/>
          <p:cNvSpPr txBox="1"/>
          <p:nvPr/>
        </p:nvSpPr>
        <p:spPr>
          <a:xfrm>
            <a:off x="594360" y="3520440"/>
            <a:ext cx="1691640" cy="502920"/>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Pick one prompt list your school uses widely</a:t>
            </a:r>
            <a:endParaRPr lang="en-US" sz="1050" dirty="0"/>
          </a:p>
        </p:txBody>
      </p:sp>
      <p:sp>
        <p:nvSpPr>
          <p:cNvPr id="13" name="Shape 8"/>
          <p:cNvSpPr/>
          <p:nvPr/>
        </p:nvSpPr>
        <p:spPr>
          <a:xfrm>
            <a:off x="2542032" y="3017520"/>
            <a:ext cx="1938528" cy="1051560"/>
          </a:xfrm>
          <a:prstGeom prst="roundRect">
            <a:avLst>
              <a:gd name="adj" fmla="val 695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4" name="Shape 9"/>
          <p:cNvSpPr/>
          <p:nvPr/>
        </p:nvSpPr>
        <p:spPr>
          <a:xfrm>
            <a:off x="2679192" y="3127248"/>
            <a:ext cx="329184" cy="329184"/>
          </a:xfrm>
          <a:prstGeom prst="ellipse">
            <a:avLst/>
          </a:prstGeom>
          <a:solidFill>
            <a:srgbClr val="433129"/>
          </a:solidFill>
          <a:ln w="12700">
            <a:solidFill>
              <a:srgbClr val="433129"/>
            </a:solidFill>
            <a:prstDash val="solid"/>
          </a:ln>
        </p:spPr>
        <p:txBody>
          <a:bodyPr/>
          <a:lstStyle/>
          <a:p>
            <a:endParaRPr lang="en-US"/>
          </a:p>
        </p:txBody>
      </p:sp>
      <p:sp>
        <p:nvSpPr>
          <p:cNvPr id="15" name="Text 10"/>
          <p:cNvSpPr txBox="1"/>
          <p:nvPr/>
        </p:nvSpPr>
        <p:spPr>
          <a:xfrm>
            <a:off x="2679192" y="3127248"/>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2</a:t>
            </a:r>
            <a:endParaRPr lang="en-US" sz="1200" dirty="0"/>
          </a:p>
        </p:txBody>
      </p:sp>
      <p:sp>
        <p:nvSpPr>
          <p:cNvPr id="16" name="Text 11"/>
          <p:cNvSpPr txBox="1"/>
          <p:nvPr/>
        </p:nvSpPr>
        <p:spPr>
          <a:xfrm>
            <a:off x="2679192" y="3520440"/>
            <a:ext cx="1691640" cy="502920"/>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Find one duplicate list or manual lookup it could replace</a:t>
            </a:r>
            <a:endParaRPr lang="en-US" sz="1050" dirty="0"/>
          </a:p>
        </p:txBody>
      </p:sp>
      <p:sp>
        <p:nvSpPr>
          <p:cNvPr id="17" name="Shape 12"/>
          <p:cNvSpPr/>
          <p:nvPr/>
        </p:nvSpPr>
        <p:spPr>
          <a:xfrm>
            <a:off x="4626864" y="3017520"/>
            <a:ext cx="1938528" cy="1051560"/>
          </a:xfrm>
          <a:prstGeom prst="roundRect">
            <a:avLst>
              <a:gd name="adj" fmla="val 695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18" name="Shape 13"/>
          <p:cNvSpPr/>
          <p:nvPr/>
        </p:nvSpPr>
        <p:spPr>
          <a:xfrm>
            <a:off x="4764024" y="3127248"/>
            <a:ext cx="329184" cy="329184"/>
          </a:xfrm>
          <a:prstGeom prst="ellipse">
            <a:avLst/>
          </a:prstGeom>
          <a:solidFill>
            <a:srgbClr val="433129"/>
          </a:solidFill>
          <a:ln w="12700">
            <a:solidFill>
              <a:srgbClr val="433129"/>
            </a:solidFill>
            <a:prstDash val="solid"/>
          </a:ln>
        </p:spPr>
        <p:txBody>
          <a:bodyPr/>
          <a:lstStyle/>
          <a:p>
            <a:endParaRPr lang="en-US"/>
          </a:p>
        </p:txBody>
      </p:sp>
      <p:sp>
        <p:nvSpPr>
          <p:cNvPr id="19" name="Text 14"/>
          <p:cNvSpPr txBox="1"/>
          <p:nvPr/>
        </p:nvSpPr>
        <p:spPr>
          <a:xfrm>
            <a:off x="4764024" y="3127248"/>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3</a:t>
            </a:r>
            <a:endParaRPr lang="en-US" sz="1200" dirty="0"/>
          </a:p>
        </p:txBody>
      </p:sp>
      <p:sp>
        <p:nvSpPr>
          <p:cNvPr id="20" name="Text 15"/>
          <p:cNvSpPr txBox="1"/>
          <p:nvPr/>
        </p:nvSpPr>
        <p:spPr>
          <a:xfrm>
            <a:off x="4764024" y="3520440"/>
            <a:ext cx="1691640" cy="502920"/>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Define one data use and one personalization use</a:t>
            </a:r>
            <a:endParaRPr lang="en-US" sz="1050" dirty="0"/>
          </a:p>
        </p:txBody>
      </p:sp>
      <p:sp>
        <p:nvSpPr>
          <p:cNvPr id="21" name="Shape 16"/>
          <p:cNvSpPr/>
          <p:nvPr/>
        </p:nvSpPr>
        <p:spPr>
          <a:xfrm>
            <a:off x="6711696" y="3017520"/>
            <a:ext cx="1938528" cy="1051560"/>
          </a:xfrm>
          <a:prstGeom prst="roundRect">
            <a:avLst>
              <a:gd name="adj" fmla="val 695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sp>
        <p:nvSpPr>
          <p:cNvPr id="22" name="Shape 17"/>
          <p:cNvSpPr/>
          <p:nvPr/>
        </p:nvSpPr>
        <p:spPr>
          <a:xfrm>
            <a:off x="6848856" y="3127248"/>
            <a:ext cx="329184" cy="329184"/>
          </a:xfrm>
          <a:prstGeom prst="ellipse">
            <a:avLst/>
          </a:prstGeom>
          <a:solidFill>
            <a:srgbClr val="433129"/>
          </a:solidFill>
          <a:ln w="12700">
            <a:solidFill>
              <a:srgbClr val="433129"/>
            </a:solidFill>
            <a:prstDash val="solid"/>
          </a:ln>
        </p:spPr>
        <p:txBody>
          <a:bodyPr/>
          <a:lstStyle/>
          <a:p>
            <a:endParaRPr lang="en-US"/>
          </a:p>
        </p:txBody>
      </p:sp>
      <p:sp>
        <p:nvSpPr>
          <p:cNvPr id="23" name="Text 18"/>
          <p:cNvSpPr txBox="1"/>
          <p:nvPr/>
        </p:nvSpPr>
        <p:spPr>
          <a:xfrm>
            <a:off x="6848856" y="3127248"/>
            <a:ext cx="329184" cy="329184"/>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4</a:t>
            </a:r>
            <a:endParaRPr lang="en-US" sz="1200" dirty="0"/>
          </a:p>
        </p:txBody>
      </p:sp>
      <p:sp>
        <p:nvSpPr>
          <p:cNvPr id="24" name="Text 19"/>
          <p:cNvSpPr txBox="1"/>
          <p:nvPr/>
        </p:nvSpPr>
        <p:spPr>
          <a:xfrm>
            <a:off x="6848856" y="3520440"/>
            <a:ext cx="1691640" cy="502920"/>
          </a:xfrm>
          <a:prstGeom prst="rect">
            <a:avLst/>
          </a:prstGeom>
          <a:noFill/>
          <a:ln/>
        </p:spPr>
        <p:txBody>
          <a:bodyPr wrap="square" lIns="0" tIns="0" rIns="0" bIns="0" rtlCol="0" anchor="t"/>
          <a:lstStyle/>
          <a:p>
            <a:pPr marL="0" indent="0">
              <a:buNone/>
            </a:pPr>
            <a:r>
              <a:rPr lang="en-US" sz="1050" dirty="0">
                <a:solidFill>
                  <a:srgbClr val="2E231D"/>
                </a:solidFill>
                <a:latin typeface="Arial" pitchFamily="34" charset="0"/>
                <a:ea typeface="Arial" pitchFamily="34" charset="-122"/>
                <a:cs typeface="Arial" pitchFamily="34" charset="-120"/>
              </a:rPr>
              <a:t>Decide: export value, translation code, or both</a:t>
            </a:r>
            <a:endParaRPr lang="en-US" sz="1050" dirty="0"/>
          </a:p>
        </p:txBody>
      </p:sp>
      <p:sp>
        <p:nvSpPr>
          <p:cNvPr id="25" name="Text 20"/>
          <p:cNvSpPr txBox="1"/>
          <p:nvPr/>
        </p:nvSpPr>
        <p:spPr>
          <a:xfrm>
            <a:off x="457200" y="4224528"/>
            <a:ext cx="8229600" cy="274320"/>
          </a:xfrm>
          <a:prstGeom prst="rect">
            <a:avLst/>
          </a:prstGeom>
          <a:noFill/>
          <a:ln/>
        </p:spPr>
        <p:txBody>
          <a:bodyPr wrap="square" lIns="0" tIns="0" rIns="0" bIns="0" rtlCol="0" anchor="t"/>
          <a:lstStyle/>
          <a:p>
            <a:pPr marL="0" indent="0" algn="ctr">
              <a:buNone/>
            </a:pPr>
            <a:r>
              <a:rPr lang="en-US" sz="1250" i="1" dirty="0">
                <a:solidFill>
                  <a:srgbClr val="486C3C"/>
                </a:solidFill>
                <a:latin typeface="Poppins" pitchFamily="34" charset="0"/>
                <a:ea typeface="Poppins" pitchFamily="34" charset="-122"/>
                <a:cs typeface="Poppins" pitchFamily="34" charset="-120"/>
              </a:rPr>
              <a:t>Snap a photo of this slide and fill it in with your table.</a:t>
            </a:r>
            <a:endParaRPr lang="en-US" sz="12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2">
    <p:bg>
      <p:bgPr>
        <a:solidFill>
          <a:srgbClr val="486C3C"/>
        </a:solidFill>
        <a:effectLst/>
      </p:bgPr>
    </p:bg>
    <p:spTree>
      <p:nvGrpSpPr>
        <p:cNvPr id="1" name=""/>
        <p:cNvGrpSpPr/>
        <p:nvPr/>
      </p:nvGrpSpPr>
      <p:grpSpPr>
        <a:xfrm>
          <a:off x="0" y="0"/>
          <a:ext cx="0" cy="0"/>
          <a:chOff x="0" y="0"/>
          <a:chExt cx="0" cy="0"/>
        </a:xfrm>
      </p:grpSpPr>
      <p:pic>
        <p:nvPicPr>
          <p:cNvPr id="2" name="Image 0" descr="/home/claude/logo/ring_white.png"/>
          <p:cNvPicPr>
            <a:picLocks noChangeAspect="1"/>
          </p:cNvPicPr>
          <p:nvPr/>
        </p:nvPicPr>
        <p:blipFill>
          <a:blip r:embed="rId3">
            <a:alphaModFix amt="10000"/>
          </a:blip>
          <a:stretch>
            <a:fillRect/>
          </a:stretch>
        </p:blipFill>
        <p:spPr>
          <a:xfrm>
            <a:off x="4389120" y="548640"/>
            <a:ext cx="6035040" cy="3840480"/>
          </a:xfrm>
          <a:prstGeom prst="rect">
            <a:avLst/>
          </a:prstGeom>
        </p:spPr>
      </p:pic>
      <p:pic>
        <p:nvPicPr>
          <p:cNvPr id="3" name="Image 1" descr="/home/claude/logo/wordmark_white.png"/>
          <p:cNvPicPr>
            <a:picLocks noChangeAspect="1"/>
          </p:cNvPicPr>
          <p:nvPr/>
        </p:nvPicPr>
        <p:blipFill>
          <a:blip r:embed="rId4"/>
          <a:stretch>
            <a:fillRect/>
          </a:stretch>
        </p:blipFill>
        <p:spPr>
          <a:xfrm>
            <a:off x="548640" y="457200"/>
            <a:ext cx="1463040" cy="183794"/>
          </a:xfrm>
          <a:prstGeom prst="rect">
            <a:avLst/>
          </a:prstGeom>
        </p:spPr>
      </p:pic>
      <p:sp>
        <p:nvSpPr>
          <p:cNvPr id="4" name="Text 0"/>
          <p:cNvSpPr txBox="1"/>
          <p:nvPr/>
        </p:nvSpPr>
        <p:spPr>
          <a:xfrm>
            <a:off x="548640" y="1097280"/>
            <a:ext cx="7863840" cy="1737360"/>
          </a:xfrm>
          <a:prstGeom prst="rect">
            <a:avLst/>
          </a:prstGeom>
          <a:noFill/>
          <a:ln/>
        </p:spPr>
        <p:txBody>
          <a:bodyPr wrap="square" lIns="0" tIns="0" rIns="0" bIns="0" rtlCol="0" anchor="t"/>
          <a:lstStyle/>
          <a:p>
            <a:pPr marL="0" indent="0">
              <a:buNone/>
            </a:pPr>
            <a:r>
              <a:rPr lang="en-US" sz="2800" b="1" dirty="0">
                <a:solidFill>
                  <a:srgbClr val="FFFFFF"/>
                </a:solidFill>
                <a:latin typeface="Poppins" pitchFamily="34" charset="0"/>
                <a:ea typeface="Poppins" pitchFamily="34" charset="-122"/>
                <a:cs typeface="Poppins" pitchFamily="34" charset="-120"/>
              </a:rPr>
              <a:t>Design the prompt once.</a:t>
            </a:r>
            <a:endParaRPr lang="en-US" sz="2800" dirty="0"/>
          </a:p>
          <a:p>
            <a:pPr marL="0" indent="0">
              <a:buNone/>
            </a:pPr>
            <a:r>
              <a:rPr lang="en-US" sz="2800" b="1" dirty="0">
                <a:solidFill>
                  <a:srgbClr val="FFFFFF"/>
                </a:solidFill>
                <a:latin typeface="Poppins" pitchFamily="34" charset="0"/>
                <a:ea typeface="Poppins" pitchFamily="34" charset="-122"/>
                <a:cs typeface="Poppins" pitchFamily="34" charset="-120"/>
              </a:rPr>
              <a:t>Convert it intentionally.</a:t>
            </a:r>
            <a:endParaRPr lang="en-US" sz="2800" dirty="0"/>
          </a:p>
          <a:p>
            <a:pPr marL="0" indent="0">
              <a:buNone/>
            </a:pPr>
            <a:r>
              <a:rPr lang="en-US" sz="2800" b="1" dirty="0">
                <a:solidFill>
                  <a:srgbClr val="FFFFFF"/>
                </a:solidFill>
                <a:latin typeface="Poppins" pitchFamily="34" charset="0"/>
                <a:ea typeface="Poppins" pitchFamily="34" charset="-122"/>
                <a:cs typeface="Poppins" pitchFamily="34" charset="-120"/>
              </a:rPr>
              <a:t>Reuse it everywhere it adds value.</a:t>
            </a:r>
            <a:endParaRPr lang="en-US" sz="2800" dirty="0"/>
          </a:p>
        </p:txBody>
      </p:sp>
      <p:sp>
        <p:nvSpPr>
          <p:cNvPr id="5" name="Text 1"/>
          <p:cNvSpPr txBox="1"/>
          <p:nvPr/>
        </p:nvSpPr>
        <p:spPr>
          <a:xfrm>
            <a:off x="548640" y="3154680"/>
            <a:ext cx="6858000" cy="731520"/>
          </a:xfrm>
          <a:prstGeom prst="rect">
            <a:avLst/>
          </a:prstGeom>
          <a:noFill/>
          <a:ln/>
        </p:spPr>
        <p:txBody>
          <a:bodyPr wrap="square" lIns="0" tIns="0" rIns="0" bIns="0" rtlCol="0" anchor="t"/>
          <a:lstStyle/>
          <a:p>
            <a:pPr marL="0" indent="0">
              <a:buNone/>
            </a:pPr>
            <a:r>
              <a:rPr lang="en-US" sz="1700" i="1" dirty="0">
                <a:solidFill>
                  <a:srgbClr val="D9E8D2"/>
                </a:solidFill>
                <a:latin typeface="Arial" pitchFamily="34" charset="0"/>
                <a:ea typeface="Arial" pitchFamily="34" charset="-122"/>
                <a:cs typeface="Arial" pitchFamily="34" charset="-120"/>
              </a:rPr>
              <a:t>What's one prompt in your database that's doing less work than it could?</a:t>
            </a:r>
            <a:endParaRPr lang="en-US" sz="17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3">
    <p:bg>
      <p:bgPr>
        <a:solidFill>
          <a:srgbClr val="433129"/>
        </a:solidFill>
        <a:effectLst/>
      </p:bgPr>
    </p:bg>
    <p:spTree>
      <p:nvGrpSpPr>
        <p:cNvPr id="1" name=""/>
        <p:cNvGrpSpPr/>
        <p:nvPr/>
      </p:nvGrpSpPr>
      <p:grpSpPr>
        <a:xfrm>
          <a:off x="0" y="0"/>
          <a:ext cx="0" cy="0"/>
          <a:chOff x="0" y="0"/>
          <a:chExt cx="0" cy="0"/>
        </a:xfrm>
      </p:grpSpPr>
      <p:pic>
        <p:nvPicPr>
          <p:cNvPr id="2" name="Image 0" descr="/home/claude/logo/ring_spring.png"/>
          <p:cNvPicPr>
            <a:picLocks noChangeAspect="1"/>
          </p:cNvPicPr>
          <p:nvPr/>
        </p:nvPicPr>
        <p:blipFill>
          <a:blip r:embed="rId3">
            <a:alphaModFix amt="10000"/>
          </a:blip>
          <a:stretch>
            <a:fillRect/>
          </a:stretch>
        </p:blipFill>
        <p:spPr>
          <a:xfrm>
            <a:off x="4754880" y="1097280"/>
            <a:ext cx="6035040" cy="3840480"/>
          </a:xfrm>
          <a:prstGeom prst="rect">
            <a:avLst/>
          </a:prstGeom>
        </p:spPr>
      </p:pic>
      <p:pic>
        <p:nvPicPr>
          <p:cNvPr id="3" name="Image 1" descr="/home/claude/logo/wordmark_white.png"/>
          <p:cNvPicPr>
            <a:picLocks noChangeAspect="1"/>
          </p:cNvPicPr>
          <p:nvPr/>
        </p:nvPicPr>
        <p:blipFill>
          <a:blip r:embed="rId4"/>
          <a:stretch>
            <a:fillRect/>
          </a:stretch>
        </p:blipFill>
        <p:spPr>
          <a:xfrm>
            <a:off x="548640" y="411480"/>
            <a:ext cx="1280160" cy="160934"/>
          </a:xfrm>
          <a:prstGeom prst="rect">
            <a:avLst/>
          </a:prstGeom>
        </p:spPr>
      </p:pic>
      <p:sp>
        <p:nvSpPr>
          <p:cNvPr id="4" name="Text 0"/>
          <p:cNvSpPr txBox="1"/>
          <p:nvPr/>
        </p:nvSpPr>
        <p:spPr>
          <a:xfrm>
            <a:off x="548640" y="777240"/>
            <a:ext cx="5486400" cy="548640"/>
          </a:xfrm>
          <a:prstGeom prst="rect">
            <a:avLst/>
          </a:prstGeom>
          <a:noFill/>
          <a:ln/>
        </p:spPr>
        <p:txBody>
          <a:bodyPr wrap="square" lIns="0" tIns="0" rIns="0" bIns="0" rtlCol="0" anchor="t"/>
          <a:lstStyle/>
          <a:p>
            <a:pPr marL="0" indent="0">
              <a:buNone/>
            </a:pPr>
            <a:r>
              <a:rPr lang="en-US" sz="2800" b="1" dirty="0">
                <a:solidFill>
                  <a:srgbClr val="FFFFFF"/>
                </a:solidFill>
                <a:latin typeface="Poppins" pitchFamily="34" charset="0"/>
                <a:ea typeface="Poppins" pitchFamily="34" charset="-122"/>
                <a:cs typeface="Poppins" pitchFamily="34" charset="-120"/>
              </a:rPr>
              <a:t>Questions? Let's talk!</a:t>
            </a:r>
            <a:endParaRPr lang="en-US" sz="2800" dirty="0"/>
          </a:p>
        </p:txBody>
      </p:sp>
      <p:sp>
        <p:nvSpPr>
          <p:cNvPr id="5" name="Text 1"/>
          <p:cNvSpPr txBox="1"/>
          <p:nvPr/>
        </p:nvSpPr>
        <p:spPr>
          <a:xfrm>
            <a:off x="548640" y="1508760"/>
            <a:ext cx="5486400" cy="228600"/>
          </a:xfrm>
          <a:prstGeom prst="rect">
            <a:avLst/>
          </a:prstGeom>
          <a:noFill/>
          <a:ln/>
        </p:spPr>
        <p:txBody>
          <a:bodyPr wrap="square" lIns="0" tIns="0" rIns="0" bIns="0" rtlCol="0" anchor="t"/>
          <a:lstStyle/>
          <a:p>
            <a:pPr marL="0" indent="0">
              <a:buNone/>
            </a:pPr>
            <a:r>
              <a:rPr lang="en-US" sz="1000" b="1" kern="0" spc="200" dirty="0">
                <a:solidFill>
                  <a:srgbClr val="7BB867"/>
                </a:solidFill>
                <a:latin typeface="Poppins" pitchFamily="34" charset="0"/>
                <a:ea typeface="Poppins" pitchFamily="34" charset="-122"/>
                <a:cs typeface="Poppins" pitchFamily="34" charset="-120"/>
              </a:rPr>
              <a:t>USEFUL KNOWLEDGE BASE RESOURCES</a:t>
            </a:r>
            <a:endParaRPr lang="en-US" sz="1000" dirty="0"/>
          </a:p>
        </p:txBody>
      </p:sp>
      <p:sp>
        <p:nvSpPr>
          <p:cNvPr id="6" name="Text 2"/>
          <p:cNvSpPr txBox="1"/>
          <p:nvPr/>
        </p:nvSpPr>
        <p:spPr>
          <a:xfrm>
            <a:off x="548640" y="1783080"/>
            <a:ext cx="5577840" cy="3063240"/>
          </a:xfrm>
          <a:prstGeom prst="rect">
            <a:avLst/>
          </a:prstGeom>
          <a:noFill/>
          <a:ln/>
        </p:spPr>
        <p:txBody>
          <a:bodyPr wrap="square" lIns="0" tIns="0" rIns="0" bIns="0" rtlCol="0" anchor="t"/>
          <a:lstStyle/>
          <a:p>
            <a:pPr marL="0" indent="0">
              <a:lnSpc>
                <a:spcPct val="100000"/>
              </a:lnSpc>
              <a:buNone/>
            </a:pPr>
            <a:r>
              <a:rPr lang="en-US" sz="1050" b="1" dirty="0">
                <a:solidFill>
                  <a:srgbClr val="FFFFFF"/>
                </a:solidFill>
                <a:latin typeface="Poppins" pitchFamily="34" charset="0"/>
                <a:ea typeface="Poppins" pitchFamily="34" charset="-122"/>
                <a:cs typeface="Poppins" pitchFamily="34" charset="-120"/>
              </a:rPr>
              <a:t>Prompts</a:t>
            </a:r>
            <a:endParaRPr lang="en-US" sz="1050" dirty="0"/>
          </a:p>
          <a:p>
            <a:pPr marL="0" indent="0">
              <a:lnSpc>
                <a:spcPct val="100000"/>
              </a:lnSpc>
              <a:buNone/>
            </a:pPr>
            <a:r>
              <a:rPr lang="en-US" sz="950" u="sng" dirty="0">
                <a:solidFill>
                  <a:srgbClr val="D9E8D2"/>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knowledge.technolutions.net/docs/prompts</a:t>
            </a:r>
            <a:endParaRPr lang="en-US" sz="1050" dirty="0"/>
          </a:p>
          <a:p>
            <a:pPr marL="0" indent="0">
              <a:lnSpc>
                <a:spcPct val="100000"/>
              </a:lnSpc>
              <a:buNone/>
            </a:pPr>
            <a:r>
              <a:rPr lang="en-US" sz="950" u="sng" dirty="0">
                <a:solidFill>
                  <a:srgbClr val="D9E8D2"/>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knowledge.technolutions.net/docs/prompts-settings</a:t>
            </a:r>
            <a:endParaRPr lang="en-US" sz="1050" dirty="0"/>
          </a:p>
          <a:p>
            <a:pPr marL="0" indent="0">
              <a:lnSpc>
                <a:spcPct val="100000"/>
              </a:lnSpc>
              <a:buNone/>
            </a:pPr>
            <a:r>
              <a:rPr lang="en-US" sz="950" u="sng" dirty="0">
                <a:solidFill>
                  <a:srgbClr val="D9E8D2"/>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knowledge.technolutions.net/docs/prompt-categories</a:t>
            </a:r>
            <a:endParaRPr lang="en-US" sz="1050" dirty="0"/>
          </a:p>
          <a:p>
            <a:pPr marL="0" indent="0">
              <a:lnSpc>
                <a:spcPct val="100000"/>
              </a:lnSpc>
              <a:buNone/>
            </a:pPr>
            <a:r>
              <a:rPr lang="en-US" sz="950" u="sng" dirty="0">
                <a:solidFill>
                  <a:srgbClr val="D9E8D2"/>
                </a:solidFill>
                <a:latin typeface="Arial" pitchFamily="34" charset="0"/>
                <a:ea typeface="Arial" pitchFamily="34" charset="-122"/>
                <a:cs typeface="Arial" pitchFamily="34" charset="-120"/>
                <a:hlinkClick r:id="rId8">
                  <a:extLst>
                    <a:ext uri="{A12FA001-AC4F-418D-AE19-62706E023703}">
                      <ahyp:hlinkClr xmlns:ahyp="http://schemas.microsoft.com/office/drawing/2018/hyperlinkcolor" val="tx"/>
                    </a:ext>
                  </a:extLst>
                </a:hlinkClick>
              </a:rPr>
              <a:t>knowledge.technolutions.net/docs/batch-create-edit-prompts-prompt-import-source-format</a:t>
            </a:r>
            <a:endParaRPr lang="en-US" sz="1050" dirty="0"/>
          </a:p>
          <a:p>
            <a:pPr marL="0" indent="0">
              <a:lnSpc>
                <a:spcPct val="100000"/>
              </a:lnSpc>
              <a:buNone/>
            </a:pPr>
            <a:r>
              <a:rPr lang="en-US" sz="500" dirty="0">
                <a:solidFill>
                  <a:srgbClr val="2E231D"/>
                </a:solidFill>
                <a:latin typeface="Arial" pitchFamily="34" charset="0"/>
                <a:ea typeface="Arial" pitchFamily="34" charset="-122"/>
                <a:cs typeface="Arial" pitchFamily="34" charset="-120"/>
              </a:rPr>
              <a:t> </a:t>
            </a:r>
            <a:endParaRPr lang="en-US" sz="1050" dirty="0"/>
          </a:p>
          <a:p>
            <a:pPr marL="0" indent="0">
              <a:lnSpc>
                <a:spcPct val="100000"/>
              </a:lnSpc>
              <a:buNone/>
            </a:pPr>
            <a:r>
              <a:rPr lang="en-US" sz="1050" b="1" dirty="0">
                <a:solidFill>
                  <a:srgbClr val="FFFFFF"/>
                </a:solidFill>
                <a:latin typeface="Poppins" pitchFamily="34" charset="0"/>
                <a:ea typeface="Poppins" pitchFamily="34" charset="-122"/>
                <a:cs typeface="Poppins" pitchFamily="34" charset="-120"/>
              </a:rPr>
              <a:t>Translation codes</a:t>
            </a:r>
            <a:endParaRPr lang="en-US" sz="1050" dirty="0"/>
          </a:p>
          <a:p>
            <a:pPr marL="0" indent="0">
              <a:lnSpc>
                <a:spcPct val="100000"/>
              </a:lnSpc>
              <a:buNone/>
            </a:pPr>
            <a:r>
              <a:rPr lang="en-US" sz="950" u="sng" dirty="0">
                <a:solidFill>
                  <a:srgbClr val="D9E8D2"/>
                </a:solidFill>
                <a:latin typeface="Arial" pitchFamily="34" charset="0"/>
                <a:ea typeface="Arial" pitchFamily="34" charset="-122"/>
                <a:cs typeface="Arial" pitchFamily="34" charset="-120"/>
                <a:hlinkClick r:id="rId9">
                  <a:extLst>
                    <a:ext uri="{A12FA001-AC4F-418D-AE19-62706E023703}">
                      <ahyp:hlinkClr xmlns:ahyp="http://schemas.microsoft.com/office/drawing/2018/hyperlinkcolor" val="tx"/>
                    </a:ext>
                  </a:extLst>
                </a:hlinkClick>
              </a:rPr>
              <a:t>knowledge.technolutions.net/docs/translation-codes</a:t>
            </a:r>
            <a:endParaRPr lang="en-US" sz="1050" dirty="0"/>
          </a:p>
          <a:p>
            <a:pPr marL="0" indent="0">
              <a:lnSpc>
                <a:spcPct val="100000"/>
              </a:lnSpc>
              <a:buNone/>
            </a:pPr>
            <a:r>
              <a:rPr lang="en-US" sz="500" dirty="0">
                <a:solidFill>
                  <a:srgbClr val="2E231D"/>
                </a:solidFill>
                <a:latin typeface="Arial" pitchFamily="34" charset="0"/>
                <a:ea typeface="Arial" pitchFamily="34" charset="-122"/>
                <a:cs typeface="Arial" pitchFamily="34" charset="-120"/>
              </a:rPr>
              <a:t> </a:t>
            </a:r>
            <a:endParaRPr lang="en-US" sz="1050" dirty="0"/>
          </a:p>
          <a:p>
            <a:pPr marL="0" indent="0">
              <a:lnSpc>
                <a:spcPct val="100000"/>
              </a:lnSpc>
              <a:buNone/>
            </a:pPr>
            <a:r>
              <a:rPr lang="en-US" sz="1050" b="1" dirty="0">
                <a:solidFill>
                  <a:srgbClr val="FFFFFF"/>
                </a:solidFill>
                <a:latin typeface="Poppins" pitchFamily="34" charset="0"/>
                <a:ea typeface="Poppins" pitchFamily="34" charset="-122"/>
                <a:cs typeface="Poppins" pitchFamily="34" charset="-120"/>
              </a:rPr>
              <a:t>Content blocks</a:t>
            </a:r>
            <a:endParaRPr lang="en-US" sz="1050" dirty="0"/>
          </a:p>
          <a:p>
            <a:pPr marL="0" indent="0">
              <a:lnSpc>
                <a:spcPct val="100000"/>
              </a:lnSpc>
              <a:buNone/>
            </a:pPr>
            <a:r>
              <a:rPr lang="en-US" sz="950" u="sng" dirty="0">
                <a:solidFill>
                  <a:srgbClr val="D9E8D2"/>
                </a:solidFill>
                <a:latin typeface="Arial" pitchFamily="34" charset="0"/>
                <a:ea typeface="Arial" pitchFamily="34" charset="-122"/>
                <a:cs typeface="Arial" pitchFamily="34" charset="-120"/>
                <a:hlinkClick r:id="rId10">
                  <a:extLst>
                    <a:ext uri="{A12FA001-AC4F-418D-AE19-62706E023703}">
                      <ahyp:hlinkClr xmlns:ahyp="http://schemas.microsoft.com/office/drawing/2018/hyperlinkcolor" val="tx"/>
                    </a:ext>
                  </a:extLst>
                </a:hlinkClick>
              </a:rPr>
              <a:t>knowledge.technolutions.net/docs/content-blocks</a:t>
            </a:r>
            <a:endParaRPr lang="en-US" sz="1050" dirty="0"/>
          </a:p>
          <a:p>
            <a:pPr marL="0" indent="0">
              <a:lnSpc>
                <a:spcPct val="100000"/>
              </a:lnSpc>
              <a:buNone/>
            </a:pPr>
            <a:r>
              <a:rPr lang="en-US" sz="950" u="sng" dirty="0">
                <a:solidFill>
                  <a:srgbClr val="D9E8D2"/>
                </a:solidFill>
                <a:latin typeface="Arial" pitchFamily="34" charset="0"/>
                <a:ea typeface="Arial" pitchFamily="34" charset="-122"/>
                <a:cs typeface="Arial" pitchFamily="34" charset="-120"/>
                <a:hlinkClick r:id="rId11">
                  <a:extLst>
                    <a:ext uri="{A12FA001-AC4F-418D-AE19-62706E023703}">
                      <ahyp:hlinkClr xmlns:ahyp="http://schemas.microsoft.com/office/drawing/2018/hyperlinkcolor" val="tx"/>
                    </a:ext>
                  </a:extLst>
                </a:hlinkClick>
              </a:rPr>
              <a:t>knowledge.technolutions.net/docs/dynamic-content-blocks</a:t>
            </a:r>
            <a:endParaRPr lang="en-US" sz="1050" dirty="0"/>
          </a:p>
          <a:p>
            <a:pPr marL="0" indent="0">
              <a:lnSpc>
                <a:spcPct val="100000"/>
              </a:lnSpc>
              <a:buNone/>
            </a:pPr>
            <a:r>
              <a:rPr lang="en-US" sz="500" dirty="0">
                <a:solidFill>
                  <a:srgbClr val="2E231D"/>
                </a:solidFill>
                <a:latin typeface="Arial" pitchFamily="34" charset="0"/>
                <a:ea typeface="Arial" pitchFamily="34" charset="-122"/>
                <a:cs typeface="Arial" pitchFamily="34" charset="-120"/>
              </a:rPr>
              <a:t> </a:t>
            </a:r>
            <a:endParaRPr lang="en-US" sz="1050" dirty="0"/>
          </a:p>
          <a:p>
            <a:pPr marL="0" indent="0">
              <a:lnSpc>
                <a:spcPct val="100000"/>
              </a:lnSpc>
              <a:buNone/>
            </a:pPr>
            <a:r>
              <a:rPr lang="en-US" sz="1050" b="1" dirty="0">
                <a:solidFill>
                  <a:srgbClr val="FFFFFF"/>
                </a:solidFill>
                <a:latin typeface="Poppins" pitchFamily="34" charset="0"/>
                <a:ea typeface="Poppins" pitchFamily="34" charset="-122"/>
                <a:cs typeface="Poppins" pitchFamily="34" charset="-120"/>
              </a:rPr>
              <a:t>Queries</a:t>
            </a:r>
            <a:endParaRPr lang="en-US" sz="1050" dirty="0"/>
          </a:p>
          <a:p>
            <a:pPr marL="0" indent="0">
              <a:lnSpc>
                <a:spcPct val="100000"/>
              </a:lnSpc>
              <a:buNone/>
            </a:pPr>
            <a:r>
              <a:rPr lang="en-US" sz="950" u="sng" dirty="0">
                <a:solidFill>
                  <a:srgbClr val="D9E8D2"/>
                </a:solidFill>
                <a:latin typeface="Arial" pitchFamily="34" charset="0"/>
                <a:ea typeface="Arial" pitchFamily="34" charset="-122"/>
                <a:cs typeface="Arial" pitchFamily="34" charset="-120"/>
                <a:hlinkClick r:id="rId12">
                  <a:extLst>
                    <a:ext uri="{A12FA001-AC4F-418D-AE19-62706E023703}">
                      <ahyp:hlinkClr xmlns:ahyp="http://schemas.microsoft.com/office/drawing/2018/hyperlinkcolor" val="tx"/>
                    </a:ext>
                  </a:extLst>
                </a:hlinkClick>
              </a:rPr>
              <a:t>knowledge.technolutions.net/docs/subquery-exports-outputs</a:t>
            </a:r>
            <a:endParaRPr lang="en-US" sz="1050" dirty="0"/>
          </a:p>
          <a:p>
            <a:pPr marL="0" indent="0">
              <a:lnSpc>
                <a:spcPct val="100000"/>
              </a:lnSpc>
              <a:buNone/>
            </a:pPr>
            <a:r>
              <a:rPr lang="en-US" sz="950" u="sng" dirty="0">
                <a:solidFill>
                  <a:srgbClr val="D9E8D2"/>
                </a:solidFill>
                <a:latin typeface="Arial" pitchFamily="34" charset="0"/>
                <a:ea typeface="Arial" pitchFamily="34" charset="-122"/>
                <a:cs typeface="Arial" pitchFamily="34" charset="-120"/>
                <a:hlinkClick r:id="rId13">
                  <a:extLst>
                    <a:ext uri="{A12FA001-AC4F-418D-AE19-62706E023703}">
                      <ahyp:hlinkClr xmlns:ahyp="http://schemas.microsoft.com/office/drawing/2018/hyperlinkcolor" val="tx"/>
                    </a:ext>
                  </a:extLst>
                </a:hlinkClick>
              </a:rPr>
              <a:t>knowledge.technolutions.net/docs/query-part-export-settings</a:t>
            </a:r>
            <a:endParaRPr lang="en-US" sz="1050" dirty="0"/>
          </a:p>
        </p:txBody>
      </p:sp>
      <p:sp>
        <p:nvSpPr>
          <p:cNvPr id="7" name="Shape 3"/>
          <p:cNvSpPr/>
          <p:nvPr/>
        </p:nvSpPr>
        <p:spPr>
          <a:xfrm>
            <a:off x="6309360" y="171630"/>
            <a:ext cx="2229950" cy="2446021"/>
          </a:xfrm>
          <a:prstGeom prst="roundRect">
            <a:avLst>
              <a:gd name="adj" fmla="val 3077"/>
            </a:avLst>
          </a:prstGeom>
          <a:solidFill>
            <a:srgbClr val="FFFFFF"/>
          </a:solidFill>
          <a:ln w="9525">
            <a:solidFill>
              <a:srgbClr val="E4DDD7"/>
            </a:solidFill>
            <a:prstDash val="solid"/>
          </a:ln>
          <a:effectLst>
            <a:outerShdw blurRad="76200" dist="19050" dir="5400000" algn="bl" rotWithShape="0">
              <a:srgbClr val="000000">
                <a:alpha val="8000"/>
              </a:srgbClr>
            </a:outerShdw>
          </a:effectLst>
        </p:spPr>
        <p:txBody>
          <a:bodyPr/>
          <a:lstStyle/>
          <a:p>
            <a:endParaRPr lang="en-US"/>
          </a:p>
        </p:txBody>
      </p:sp>
      <p:pic>
        <p:nvPicPr>
          <p:cNvPr id="8" name="Image 2" descr="/home/claude/logo/headshot_circle.png"/>
          <p:cNvPicPr>
            <a:picLocks noChangeAspect="1"/>
          </p:cNvPicPr>
          <p:nvPr/>
        </p:nvPicPr>
        <p:blipFill>
          <a:blip r:embed="rId14"/>
          <a:stretch>
            <a:fillRect/>
          </a:stretch>
        </p:blipFill>
        <p:spPr>
          <a:xfrm>
            <a:off x="6812280" y="354510"/>
            <a:ext cx="1188720" cy="1188720"/>
          </a:xfrm>
          <a:prstGeom prst="rect">
            <a:avLst/>
          </a:prstGeom>
        </p:spPr>
      </p:pic>
      <p:sp>
        <p:nvSpPr>
          <p:cNvPr id="9" name="Text 4"/>
          <p:cNvSpPr txBox="1"/>
          <p:nvPr/>
        </p:nvSpPr>
        <p:spPr>
          <a:xfrm>
            <a:off x="6309360" y="1634670"/>
            <a:ext cx="2194560" cy="274320"/>
          </a:xfrm>
          <a:prstGeom prst="rect">
            <a:avLst/>
          </a:prstGeom>
          <a:noFill/>
          <a:ln/>
        </p:spPr>
        <p:txBody>
          <a:bodyPr wrap="square" lIns="0" tIns="0" rIns="0" bIns="0" rtlCol="0" anchor="t"/>
          <a:lstStyle/>
          <a:p>
            <a:pPr marL="0" indent="0" algn="ctr">
              <a:buNone/>
            </a:pPr>
            <a:r>
              <a:rPr lang="en-US" sz="1300" b="1" dirty="0">
                <a:solidFill>
                  <a:srgbClr val="433129"/>
                </a:solidFill>
                <a:latin typeface="Poppins" pitchFamily="34" charset="0"/>
                <a:ea typeface="Poppins" pitchFamily="34" charset="-122"/>
                <a:cs typeface="Poppins" pitchFamily="34" charset="-120"/>
              </a:rPr>
              <a:t>Bailey Raffield</a:t>
            </a:r>
            <a:endParaRPr lang="en-US" sz="1300" dirty="0"/>
          </a:p>
        </p:txBody>
      </p:sp>
      <p:sp>
        <p:nvSpPr>
          <p:cNvPr id="10" name="Text 5"/>
          <p:cNvSpPr txBox="1"/>
          <p:nvPr/>
        </p:nvSpPr>
        <p:spPr>
          <a:xfrm>
            <a:off x="6309360" y="1908990"/>
            <a:ext cx="2194560" cy="411480"/>
          </a:xfrm>
          <a:prstGeom prst="rect">
            <a:avLst/>
          </a:prstGeom>
          <a:noFill/>
          <a:ln/>
        </p:spPr>
        <p:txBody>
          <a:bodyPr wrap="square" lIns="0" tIns="0" rIns="0" bIns="0" rtlCol="0" anchor="t"/>
          <a:lstStyle/>
          <a:p>
            <a:pPr marL="0" indent="0" algn="ctr">
              <a:buNone/>
            </a:pPr>
            <a:r>
              <a:rPr lang="en-US" sz="1000" dirty="0">
                <a:solidFill>
                  <a:srgbClr val="6F645D"/>
                </a:solidFill>
                <a:latin typeface="Arial" pitchFamily="34" charset="0"/>
                <a:ea typeface="Arial" pitchFamily="34" charset="-122"/>
                <a:cs typeface="Arial" pitchFamily="34" charset="-120"/>
              </a:rPr>
              <a:t>Custom Solutions Analyst</a:t>
            </a:r>
            <a:endParaRPr lang="en-US" sz="1000" dirty="0"/>
          </a:p>
          <a:p>
            <a:pPr marL="0" indent="0" algn="ctr">
              <a:buNone/>
            </a:pPr>
            <a:r>
              <a:rPr lang="en-US" sz="1000" dirty="0">
                <a:solidFill>
                  <a:srgbClr val="6F645D"/>
                </a:solidFill>
                <a:latin typeface="Arial" pitchFamily="34" charset="0"/>
                <a:ea typeface="Arial" pitchFamily="34" charset="-122"/>
                <a:cs typeface="Arial" pitchFamily="34" charset="-120"/>
              </a:rPr>
              <a:t>ReWorkflow</a:t>
            </a:r>
            <a:endParaRPr lang="en-US" sz="1000" dirty="0"/>
          </a:p>
        </p:txBody>
      </p:sp>
      <p:sp>
        <p:nvSpPr>
          <p:cNvPr id="11" name="Text 6"/>
          <p:cNvSpPr txBox="1"/>
          <p:nvPr/>
        </p:nvSpPr>
        <p:spPr>
          <a:xfrm>
            <a:off x="6309360" y="2319000"/>
            <a:ext cx="2194560" cy="274320"/>
          </a:xfrm>
          <a:prstGeom prst="rect">
            <a:avLst/>
          </a:prstGeom>
          <a:noFill/>
          <a:ln/>
        </p:spPr>
        <p:txBody>
          <a:bodyPr wrap="square" lIns="0" tIns="0" rIns="0" bIns="0" rtlCol="0" anchor="t"/>
          <a:lstStyle/>
          <a:p>
            <a:pPr marL="0" indent="0" algn="ctr">
              <a:buNone/>
            </a:pPr>
            <a:r>
              <a:rPr lang="en-US" sz="1000" b="1" dirty="0">
                <a:solidFill>
                  <a:srgbClr val="486C3C"/>
                </a:solidFill>
                <a:latin typeface="Arial" pitchFamily="34" charset="0"/>
                <a:ea typeface="Arial" pitchFamily="34" charset="-122"/>
                <a:cs typeface="Arial" pitchFamily="34" charset="-120"/>
              </a:rPr>
              <a:t>braffield@reworkflow.com</a:t>
            </a:r>
            <a:endParaRPr lang="en-US" sz="1000" dirty="0"/>
          </a:p>
        </p:txBody>
      </p:sp>
      <p:pic>
        <p:nvPicPr>
          <p:cNvPr id="13" name="Picture 12" descr="The image displays a QR code with a visible pattern of white and black pixels.&#10;&#10;AI-generated content may be incorrect.">
            <a:extLst>
              <a:ext uri="{FF2B5EF4-FFF2-40B4-BE49-F238E27FC236}">
                <a16:creationId xmlns:a16="http://schemas.microsoft.com/office/drawing/2014/main" id="{6F62CDB4-1D28-C948-0DA3-B9E32D8D1539}"/>
              </a:ext>
            </a:extLst>
          </p:cNvPr>
          <p:cNvPicPr>
            <a:picLocks noChangeAspect="1"/>
          </p:cNvPicPr>
          <p:nvPr/>
        </p:nvPicPr>
        <p:blipFill>
          <a:blip r:embed="rId15"/>
          <a:stretch>
            <a:fillRect/>
          </a:stretch>
        </p:blipFill>
        <p:spPr>
          <a:xfrm>
            <a:off x="6309360" y="2766179"/>
            <a:ext cx="2229950" cy="22299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a8f485-2b28-4c2b-ba9d-51c22f77c253" xsi:nil="true"/>
    <lcf76f155ced4ddcb4097134ff3c332f xmlns="a66a01da-e7b2-47bc-9bb3-9b4ac380406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D5A603B64A074EABA2F0619E82F933" ma:contentTypeVersion="11" ma:contentTypeDescription="Create a new document." ma:contentTypeScope="" ma:versionID="fd67d5dd631f98f21be985f5bd0f6594">
  <xsd:schema xmlns:xsd="http://www.w3.org/2001/XMLSchema" xmlns:xs="http://www.w3.org/2001/XMLSchema" xmlns:p="http://schemas.microsoft.com/office/2006/metadata/properties" xmlns:ns2="a66a01da-e7b2-47bc-9bb3-9b4ac380406f" xmlns:ns3="71a8f485-2b28-4c2b-ba9d-51c22f77c253" targetNamespace="http://schemas.microsoft.com/office/2006/metadata/properties" ma:root="true" ma:fieldsID="43e296beefb68aa7f4fca685040922af" ns2:_="" ns3:_="">
    <xsd:import namespace="a66a01da-e7b2-47bc-9bb3-9b4ac380406f"/>
    <xsd:import namespace="71a8f485-2b28-4c2b-ba9d-51c22f77c25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6a01da-e7b2-47bc-9bb3-9b4ac38040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bdff275-fe09-490f-9dca-5b8ff1d6776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1a8f485-2b28-4c2b-ba9d-51c22f77c25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ac4d523-36a2-4557-be53-7caf08493805}" ma:internalName="TaxCatchAll" ma:showField="CatchAllData" ma:web="71a8f485-2b28-4c2b-ba9d-51c22f77c2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84C107-6311-4311-ADFD-452A49E81C81}">
  <ds:schemaRefs>
    <ds:schemaRef ds:uri="http://schemas.microsoft.com/office/2006/metadata/properties"/>
    <ds:schemaRef ds:uri="http://schemas.microsoft.com/office/infopath/2007/PartnerControls"/>
    <ds:schemaRef ds:uri="71a8f485-2b28-4c2b-ba9d-51c22f77c253"/>
    <ds:schemaRef ds:uri="a66a01da-e7b2-47bc-9bb3-9b4ac380406f"/>
  </ds:schemaRefs>
</ds:datastoreItem>
</file>

<file path=customXml/itemProps2.xml><?xml version="1.0" encoding="utf-8"?>
<ds:datastoreItem xmlns:ds="http://schemas.openxmlformats.org/officeDocument/2006/customXml" ds:itemID="{34616A70-E986-4E62-85FB-E13B7442C807}">
  <ds:schemaRefs>
    <ds:schemaRef ds:uri="http://schemas.microsoft.com/sharepoint/v3/contenttype/forms"/>
  </ds:schemaRefs>
</ds:datastoreItem>
</file>

<file path=customXml/itemProps3.xml><?xml version="1.0" encoding="utf-8"?>
<ds:datastoreItem xmlns:ds="http://schemas.openxmlformats.org/officeDocument/2006/customXml" ds:itemID="{8A7E4F11-0A5A-44DA-AD8E-7C2A28E763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6a01da-e7b2-47bc-9bb3-9b4ac380406f"/>
    <ds:schemaRef ds:uri="71a8f485-2b28-4c2b-ba9d-51c22f77c2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824</TotalTime>
  <Words>5841</Words>
  <Application>Microsoft Office PowerPoint</Application>
  <PresentationFormat>On-screen Show (16:9)</PresentationFormat>
  <Paragraphs>696</Paragraphs>
  <Slides>36</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Courier New</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ReWorkflow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Prompt, Many Possibilities</dc:title>
  <dc:subject>PptxGenJS Presentation</dc:subject>
  <dc:creator>Bailey Raffield, ReWorkflow</dc:creator>
  <cp:lastModifiedBy>Jon Rowand</cp:lastModifiedBy>
  <cp:revision>3</cp:revision>
  <dcterms:created xsi:type="dcterms:W3CDTF">2026-09-30T22:03:22Z</dcterms:created>
  <dcterms:modified xsi:type="dcterms:W3CDTF">2026-10-07T14:41:41Z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0x01010035D5A603B64A074EABA2F0619E82F933</vt:lpwstr>
  </property>
  <property fmtid="{D5CDD505-2E9C-101B-9397-08002B2CF9AE}" pid="3" name="MediaServiceImageTags">
    <vt:lpwstr/>
  </property>
</Properties>
</file>